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85" r:id="rId2"/>
    <p:sldId id="433" r:id="rId3"/>
    <p:sldId id="459" r:id="rId4"/>
    <p:sldId id="468" r:id="rId5"/>
    <p:sldId id="469" r:id="rId6"/>
    <p:sldId id="470" r:id="rId7"/>
    <p:sldId id="471" r:id="rId8"/>
    <p:sldId id="467" r:id="rId9"/>
    <p:sldId id="466" r:id="rId10"/>
    <p:sldId id="462" r:id="rId11"/>
    <p:sldId id="463" r:id="rId12"/>
    <p:sldId id="460" r:id="rId13"/>
    <p:sldId id="451" r:id="rId14"/>
    <p:sldId id="399" r:id="rId15"/>
    <p:sldId id="465" r:id="rId16"/>
    <p:sldId id="432" r:id="rId17"/>
    <p:sldId id="403" r:id="rId18"/>
    <p:sldId id="404" r:id="rId19"/>
    <p:sldId id="405" r:id="rId20"/>
    <p:sldId id="406" r:id="rId21"/>
    <p:sldId id="407" r:id="rId22"/>
    <p:sldId id="409" r:id="rId23"/>
    <p:sldId id="410" r:id="rId24"/>
    <p:sldId id="445" r:id="rId25"/>
    <p:sldId id="411" r:id="rId26"/>
    <p:sldId id="446" r:id="rId27"/>
    <p:sldId id="413" r:id="rId28"/>
    <p:sldId id="447" r:id="rId29"/>
    <p:sldId id="414" r:id="rId30"/>
    <p:sldId id="415" r:id="rId31"/>
    <p:sldId id="416" r:id="rId32"/>
    <p:sldId id="417" r:id="rId33"/>
    <p:sldId id="418" r:id="rId34"/>
    <p:sldId id="419" r:id="rId35"/>
    <p:sldId id="423" r:id="rId36"/>
    <p:sldId id="421" r:id="rId37"/>
    <p:sldId id="454" r:id="rId38"/>
    <p:sldId id="455" r:id="rId39"/>
    <p:sldId id="456" r:id="rId40"/>
    <p:sldId id="457" r:id="rId41"/>
    <p:sldId id="453" r:id="rId42"/>
    <p:sldId id="449" r:id="rId4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A24"/>
    <a:srgbClr val="D6C350"/>
    <a:srgbClr val="C9BC4A"/>
    <a:srgbClr val="0082C8"/>
    <a:srgbClr val="EB8022"/>
    <a:srgbClr val="225378"/>
    <a:srgbClr val="B4E1E7"/>
    <a:srgbClr val="FAA626"/>
    <a:srgbClr val="FE8A0A"/>
    <a:srgbClr val="FE9E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 autoAdjust="0"/>
    <p:restoredTop sz="94660"/>
  </p:normalViewPr>
  <p:slideViewPr>
    <p:cSldViewPr snapToGrid="0">
      <p:cViewPr varScale="1">
        <p:scale>
          <a:sx n="63" d="100"/>
          <a:sy n="63" d="100"/>
        </p:scale>
        <p:origin x="252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CFC8C-8DC3-4BB9-A93D-88135DF73800}" type="datetimeFigureOut">
              <a:rPr lang="en-GB" smtClean="0"/>
              <a:t>18/09/2019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A46D1-5C4C-428F-98F7-C675D6DDA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406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CFC8C-8DC3-4BB9-A93D-88135DF73800}" type="datetimeFigureOut">
              <a:rPr lang="en-GB" smtClean="0"/>
              <a:t>18/09/2019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A46D1-5C4C-428F-98F7-C675D6DDA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7925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CFC8C-8DC3-4BB9-A93D-88135DF73800}" type="datetimeFigureOut">
              <a:rPr lang="en-GB" smtClean="0"/>
              <a:t>18/09/2019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A46D1-5C4C-428F-98F7-C675D6DDA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6086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		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8867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CFC8C-8DC3-4BB9-A93D-88135DF73800}" type="datetimeFigureOut">
              <a:rPr lang="en-GB" smtClean="0"/>
              <a:t>18/09/2019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A46D1-5C4C-428F-98F7-C675D6DDA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6215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CFC8C-8DC3-4BB9-A93D-88135DF73800}" type="datetimeFigureOut">
              <a:rPr lang="en-GB" smtClean="0"/>
              <a:t>18/09/2019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A46D1-5C4C-428F-98F7-C675D6DDA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692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6524" y="365125"/>
            <a:ext cx="7848863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C9BC4A"/>
                </a:solidFill>
                <a:latin typeface="Alte Haas Grotesk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CFC8C-8DC3-4BB9-A93D-88135DF73800}" type="datetimeFigureOut">
              <a:rPr lang="en-GB" smtClean="0"/>
              <a:t>18/09/2019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A46D1-5C4C-428F-98F7-C675D6DDA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4782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CFC8C-8DC3-4BB9-A93D-88135DF73800}" type="datetimeFigureOut">
              <a:rPr lang="en-GB" smtClean="0"/>
              <a:t>18/09/2019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A46D1-5C4C-428F-98F7-C675D6DDA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3463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CFC8C-8DC3-4BB9-A93D-88135DF73800}" type="datetimeFigureOut">
              <a:rPr lang="en-GB" smtClean="0"/>
              <a:t>18/09/2019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A46D1-5C4C-428F-98F7-C675D6DDA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023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CFC8C-8DC3-4BB9-A93D-88135DF73800}" type="datetimeFigureOut">
              <a:rPr lang="en-GB" smtClean="0"/>
              <a:t>18/09/2019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A46D1-5C4C-428F-98F7-C675D6DDA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7170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CFC8C-8DC3-4BB9-A93D-88135DF73800}" type="datetimeFigureOut">
              <a:rPr lang="en-GB" smtClean="0"/>
              <a:t>18/09/2019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A46D1-5C4C-428F-98F7-C675D6DDA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2608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25D82FC-1A2A-4DF4-9469-6B06FB48E2AB}"/>
              </a:ext>
            </a:extLst>
          </p:cNvPr>
          <p:cNvSpPr/>
          <p:nvPr userDrawn="1"/>
        </p:nvSpPr>
        <p:spPr>
          <a:xfrm>
            <a:off x="-161677" y="-71562"/>
            <a:ext cx="12515353" cy="1721941"/>
          </a:xfrm>
          <a:prstGeom prst="rect">
            <a:avLst/>
          </a:prstGeom>
          <a:solidFill>
            <a:srgbClr val="553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C8DFCA-8E99-42BF-9344-551246DD0D60}"/>
              </a:ext>
            </a:extLst>
          </p:cNvPr>
          <p:cNvSpPr/>
          <p:nvPr userDrawn="1"/>
        </p:nvSpPr>
        <p:spPr>
          <a:xfrm>
            <a:off x="-283028" y="-71562"/>
            <a:ext cx="12798382" cy="1717800"/>
          </a:xfrm>
          <a:prstGeom prst="rect">
            <a:avLst/>
          </a:prstGeom>
          <a:solidFill>
            <a:srgbClr val="008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CFC8C-8DC3-4BB9-A93D-88135DF73800}" type="datetimeFigureOut">
              <a:rPr lang="en-GB" smtClean="0"/>
              <a:t>18/09/2019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A46D1-5C4C-428F-98F7-C675D6DDABCC}" type="slidenum">
              <a:rPr lang="en-GB" smtClean="0"/>
              <a:t>‹#›</a:t>
            </a:fld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FEC550E-60B8-4C1A-8F30-0F5D73960825}"/>
              </a:ext>
            </a:extLst>
          </p:cNvPr>
          <p:cNvGrpSpPr/>
          <p:nvPr userDrawn="1"/>
        </p:nvGrpSpPr>
        <p:grpSpPr>
          <a:xfrm>
            <a:off x="387263" y="320843"/>
            <a:ext cx="3345493" cy="888139"/>
            <a:chOff x="838200" y="124556"/>
            <a:chExt cx="5379678" cy="132556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E7FC3F4-BE27-40FB-8A0C-FF96EBAE668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64" t="5892" r="69275" b="65411"/>
            <a:stretch/>
          </p:blipFill>
          <p:spPr>
            <a:xfrm>
              <a:off x="838200" y="124556"/>
              <a:ext cx="1871855" cy="1325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763140-D50C-404C-B3EA-E75CFD5CC44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3" t="34820" r="61594" b="54397"/>
            <a:stretch/>
          </p:blipFill>
          <p:spPr>
            <a:xfrm>
              <a:off x="2153056" y="479224"/>
              <a:ext cx="4064822" cy="6162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6683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25E631-F329-4ABD-A6F0-BAC8907FEF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62"/>
          <a:stretch/>
        </p:blipFill>
        <p:spPr>
          <a:xfrm>
            <a:off x="5027003" y="1790003"/>
            <a:ext cx="2338409" cy="21118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0DD32D-3656-42A0-974C-9FB6E5F948A3}"/>
              </a:ext>
            </a:extLst>
          </p:cNvPr>
          <p:cNvSpPr txBox="1"/>
          <p:nvPr/>
        </p:nvSpPr>
        <p:spPr>
          <a:xfrm>
            <a:off x="5028184" y="3399328"/>
            <a:ext cx="2366722" cy="369332"/>
          </a:xfrm>
          <a:prstGeom prst="rect">
            <a:avLst/>
          </a:prstGeom>
          <a:solidFill>
            <a:schemeClr val="tx1">
              <a:alpha val="74000"/>
            </a:schemeClr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1400">
                <a:solidFill>
                  <a:srgbClr val="FAC125"/>
                </a:solidFill>
                <a:latin typeface="a•space Light" panose="02000500000000000000" pitchFamily="2" charset="0"/>
              </a:defRPr>
            </a:lvl1pPr>
          </a:lstStyle>
          <a:p>
            <a:r>
              <a:rPr lang="en-US" sz="1800" dirty="0">
                <a:solidFill>
                  <a:srgbClr val="FFCB0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sz="1800" dirty="0" err="1">
                <a:solidFill>
                  <a:srgbClr val="FFCB0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tpierrain</a:t>
            </a:r>
            <a:endParaRPr lang="en-US" sz="1800" dirty="0">
              <a:solidFill>
                <a:srgbClr val="FFCB0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CE22D-E0BE-4484-9117-2964FFDE0316}"/>
              </a:ext>
            </a:extLst>
          </p:cNvPr>
          <p:cNvSpPr txBox="1"/>
          <p:nvPr/>
        </p:nvSpPr>
        <p:spPr>
          <a:xfrm>
            <a:off x="1410510" y="3901830"/>
            <a:ext cx="9493087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800" b="1" cap="all" dirty="0" err="1">
                <a:solidFill>
                  <a:schemeClr val="bg1"/>
                </a:solidFill>
                <a:latin typeface="Alte Haas Grotesk" panose="02000503000000020004" pitchFamily="2" charset="0"/>
              </a:rPr>
              <a:t>From</a:t>
            </a:r>
            <a:r>
              <a:rPr lang="fr-FR" sz="48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 </a:t>
            </a:r>
            <a:r>
              <a:rPr lang="fr-FR" sz="4800" b="1" cap="all" dirty="0" err="1">
                <a:solidFill>
                  <a:schemeClr val="bg1"/>
                </a:solidFill>
                <a:latin typeface="Alte Haas Grotesk" panose="02000503000000020004" pitchFamily="2" charset="0"/>
              </a:rPr>
              <a:t>problem</a:t>
            </a:r>
            <a:r>
              <a:rPr lang="fr-FR" sz="48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 </a:t>
            </a:r>
            <a:r>
              <a:rPr lang="fr-FR" sz="4800" b="1" cap="all" dirty="0" err="1">
                <a:solidFill>
                  <a:schemeClr val="bg1"/>
                </a:solidFill>
                <a:latin typeface="Alte Haas Grotesk" panose="02000503000000020004" pitchFamily="2" charset="0"/>
              </a:rPr>
              <a:t>space</a:t>
            </a:r>
            <a:r>
              <a:rPr lang="fr-FR" sz="48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 </a:t>
            </a:r>
          </a:p>
          <a:p>
            <a:pPr algn="ctr"/>
            <a:r>
              <a:rPr lang="fr-FR" sz="48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to solution </a:t>
            </a:r>
            <a:r>
              <a:rPr lang="fr-FR" sz="4800" b="1" cap="all" dirty="0" err="1">
                <a:solidFill>
                  <a:schemeClr val="bg1"/>
                </a:solidFill>
                <a:latin typeface="Alte Haas Grotesk" panose="02000503000000020004" pitchFamily="2" charset="0"/>
              </a:rPr>
              <a:t>space</a:t>
            </a:r>
            <a:r>
              <a:rPr lang="fr-FR" sz="4800" b="1" cap="all" dirty="0">
                <a:solidFill>
                  <a:schemeClr val="bg1"/>
                </a:solidFill>
                <a:latin typeface="Alte Haas Grotesk" panose="02000503000000020004" pitchFamily="2" charset="0"/>
              </a:rPr>
              <a:t> </a:t>
            </a:r>
            <a:r>
              <a:rPr lang="fr-FR" sz="2400" b="1" cap="all" dirty="0">
                <a:solidFill>
                  <a:srgbClr val="FFCA24"/>
                </a:solidFill>
                <a:latin typeface="Alte Haas Grotesk" panose="02000503000000020004" pitchFamily="2" charset="0"/>
              </a:rPr>
              <a:t>(</a:t>
            </a:r>
            <a:r>
              <a:rPr lang="fr-FR" sz="2400" b="1" cap="all" dirty="0" err="1">
                <a:solidFill>
                  <a:srgbClr val="FFCA24"/>
                </a:solidFill>
                <a:latin typeface="Alte Haas Grotesk" panose="02000503000000020004" pitchFamily="2" charset="0"/>
              </a:rPr>
              <a:t>day</a:t>
            </a:r>
            <a:r>
              <a:rPr lang="fr-FR" sz="2400" b="1" cap="all" dirty="0">
                <a:solidFill>
                  <a:srgbClr val="FFCA24"/>
                </a:solidFill>
                <a:latin typeface="Alte Haas Grotesk" panose="02000503000000020004" pitchFamily="2" charset="0"/>
              </a:rPr>
              <a:t> 2)</a:t>
            </a:r>
            <a:endParaRPr lang="en-GB" sz="2800" b="1" cap="all" dirty="0">
              <a:solidFill>
                <a:srgbClr val="FFCA24"/>
              </a:solidFill>
              <a:latin typeface="Alte Haas Grotesk" panose="02000503000000020004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C7AE4C-A4F4-4B94-B838-BCDBE288D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528" y="5959638"/>
            <a:ext cx="1674864" cy="68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423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5982" y="1031631"/>
            <a:ext cx="10880035" cy="562707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Closure of operation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Alte Haas Grotesk" panose="02000503000000020004" pitchFamily="2" charset="0"/>
              </a:rPr>
              <a:t>-</a:t>
            </a:r>
          </a:p>
          <a:p>
            <a:pPr algn="ctr"/>
            <a:r>
              <a:rPr lang="en-US" sz="4000" dirty="0">
                <a:solidFill>
                  <a:srgbClr val="FBA627"/>
                </a:solidFill>
                <a:latin typeface="Alte Haas Grotesk" panose="02000503000000020004" pitchFamily="2" charset="0"/>
              </a:rPr>
              <a:t>Do you See the benefits?</a:t>
            </a:r>
          </a:p>
        </p:txBody>
      </p:sp>
    </p:spTree>
    <p:extLst>
      <p:ext uri="{BB962C8B-B14F-4D97-AF65-F5344CB8AC3E}">
        <p14:creationId xmlns:p14="http://schemas.microsoft.com/office/powerpoint/2010/main" val="1779258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55982" y="1031631"/>
            <a:ext cx="10880035" cy="562707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Closure of operation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Alte Haas Grotesk" panose="02000503000000020004" pitchFamily="2" charset="0"/>
              </a:rPr>
              <a:t>-</a:t>
            </a:r>
          </a:p>
          <a:p>
            <a:pPr algn="ctr"/>
            <a:r>
              <a:rPr lang="en-US" sz="4000" dirty="0">
                <a:solidFill>
                  <a:srgbClr val="FBA627"/>
                </a:solidFill>
                <a:latin typeface="Alte Haas Grotesk" panose="02000503000000020004" pitchFamily="2" charset="0"/>
              </a:rPr>
              <a:t>Foster immutability</a:t>
            </a:r>
          </a:p>
          <a:p>
            <a:pPr algn="ctr"/>
            <a:endParaRPr lang="en-US" sz="4000" dirty="0">
              <a:solidFill>
                <a:srgbClr val="FBA627"/>
              </a:solidFill>
              <a:latin typeface="Alte Haas Grotesk" panose="02000503000000020004" pitchFamily="2" charset="0"/>
            </a:endParaRPr>
          </a:p>
          <a:p>
            <a:pPr algn="ctr"/>
            <a:r>
              <a:rPr lang="en-US" sz="4000" dirty="0">
                <a:solidFill>
                  <a:srgbClr val="FBA627"/>
                </a:solidFill>
                <a:latin typeface="Alte Haas Grotesk" panose="02000503000000020004" pitchFamily="2" charset="0"/>
              </a:rPr>
              <a:t>Reduce coupling</a:t>
            </a:r>
          </a:p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lte Haas Grotesk" panose="02000503000000020004" pitchFamily="2" charset="0"/>
              </a:rPr>
              <a:t>( easier to “move” Code )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lte Haas Grotesk" panose="02000503000000020004" pitchFamily="2" charset="0"/>
              <a:ea typeface="Fira Code" charset="0"/>
              <a:cs typeface="Fira Code" charset="0"/>
            </a:endParaRPr>
          </a:p>
          <a:p>
            <a:pPr algn="ctr"/>
            <a:endParaRPr lang="en-US" sz="200" dirty="0">
              <a:solidFill>
                <a:schemeClr val="bg1">
                  <a:lumMod val="50000"/>
                </a:schemeClr>
              </a:solidFill>
              <a:latin typeface="Alte Haas Grotesk" panose="02000503000000020004" pitchFamily="2" charset="0"/>
              <a:ea typeface="Fira Code" charset="0"/>
              <a:cs typeface="Fira Code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Alte Haas Grotesk" panose="02000503000000020004" pitchFamily="2" charset="0"/>
                <a:ea typeface="Fira Code" charset="0"/>
                <a:cs typeface="Fira Code" charset="0"/>
              </a:rPr>
              <a:t>Here, the Coach type stands by itself</a:t>
            </a:r>
          </a:p>
        </p:txBody>
      </p:sp>
    </p:spTree>
    <p:extLst>
      <p:ext uri="{BB962C8B-B14F-4D97-AF65-F5344CB8AC3E}">
        <p14:creationId xmlns:p14="http://schemas.microsoft.com/office/powerpoint/2010/main" val="1225433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3914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B13DE7-F186-4ABA-844F-F16B4CA699F2}"/>
              </a:ext>
            </a:extLst>
          </p:cNvPr>
          <p:cNvSpPr txBox="1"/>
          <p:nvPr/>
        </p:nvSpPr>
        <p:spPr>
          <a:xfrm>
            <a:off x="808382" y="1184031"/>
            <a:ext cx="10880035" cy="562707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Aggregates</a:t>
            </a:r>
          </a:p>
        </p:txBody>
      </p:sp>
    </p:spTree>
    <p:extLst>
      <p:ext uri="{BB962C8B-B14F-4D97-AF65-F5344CB8AC3E}">
        <p14:creationId xmlns:p14="http://schemas.microsoft.com/office/powerpoint/2010/main" val="2112700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D5F076-8674-4498-8C9E-266A26348517}"/>
              </a:ext>
            </a:extLst>
          </p:cNvPr>
          <p:cNvSpPr txBox="1"/>
          <p:nvPr/>
        </p:nvSpPr>
        <p:spPr>
          <a:xfrm>
            <a:off x="655982" y="1031631"/>
            <a:ext cx="10880035" cy="562707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Aggregate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Alte Haas Grotesk" panose="02000503000000020004" pitchFamily="2" charset="0"/>
              </a:rPr>
              <a:t>-</a:t>
            </a:r>
          </a:p>
          <a:p>
            <a:pPr algn="ctr"/>
            <a:r>
              <a:rPr lang="en-US" sz="4000" dirty="0">
                <a:solidFill>
                  <a:srgbClr val="FBA627"/>
                </a:solidFill>
                <a:latin typeface="Alte Haas Grotesk" panose="02000503000000020004" pitchFamily="2" charset="0"/>
              </a:rPr>
              <a:t>Collection</a:t>
            </a:r>
            <a:r>
              <a:rPr lang="en-US" sz="4000" dirty="0">
                <a:solidFill>
                  <a:schemeClr val="bg1"/>
                </a:solidFill>
                <a:latin typeface="Alte Haas Grotesk" panose="02000503000000020004" pitchFamily="2" charset="0"/>
              </a:rPr>
              <a:t> of objects </a:t>
            </a:r>
            <a:br>
              <a:rPr lang="en-US" sz="4000" dirty="0">
                <a:solidFill>
                  <a:schemeClr val="bg1"/>
                </a:solidFill>
                <a:latin typeface="Alte Haas Grotesk" panose="02000503000000020004" pitchFamily="2" charset="0"/>
              </a:rPr>
            </a:br>
            <a:r>
              <a:rPr lang="en-US" sz="4000" dirty="0">
                <a:solidFill>
                  <a:schemeClr val="bg1"/>
                </a:solidFill>
                <a:latin typeface="Alte Haas Grotesk" panose="02000503000000020004" pitchFamily="2" charset="0"/>
              </a:rPr>
              <a:t>( Entities and value types ) </a:t>
            </a:r>
          </a:p>
          <a:p>
            <a:pPr algn="ctr"/>
            <a:r>
              <a:rPr lang="en-US" sz="4000" dirty="0">
                <a:solidFill>
                  <a:srgbClr val="FBA627"/>
                </a:solidFill>
                <a:latin typeface="Alte Haas Grotesk" panose="02000503000000020004" pitchFamily="2" charset="0"/>
              </a:rPr>
              <a:t>treated as a conceptual whole</a:t>
            </a:r>
          </a:p>
        </p:txBody>
      </p:sp>
    </p:spTree>
    <p:extLst>
      <p:ext uri="{BB962C8B-B14F-4D97-AF65-F5344CB8AC3E}">
        <p14:creationId xmlns:p14="http://schemas.microsoft.com/office/powerpoint/2010/main" val="2933277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ECBDAC2-5B60-47B0-9E71-89A0124EB0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5" t="5685" r="4988" b="2543"/>
          <a:stretch/>
        </p:blipFill>
        <p:spPr>
          <a:xfrm>
            <a:off x="5761091" y="2352023"/>
            <a:ext cx="4243755" cy="3603927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5B3E19BE-FFF4-4D46-9465-578849AB00A6}"/>
              </a:ext>
            </a:extLst>
          </p:cNvPr>
          <p:cNvSpPr txBox="1"/>
          <p:nvPr/>
        </p:nvSpPr>
        <p:spPr>
          <a:xfrm>
            <a:off x="1079862" y="3082163"/>
            <a:ext cx="4400445" cy="214364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4400" b="1" dirty="0">
                <a:solidFill>
                  <a:srgbClr val="FBA627"/>
                </a:solidFill>
                <a:latin typeface="Alte Haas Grotesk" panose="02000503000000020004" pitchFamily="2" charset="0"/>
              </a:rPr>
              <a:t>Aggregates needs Invariants</a:t>
            </a:r>
          </a:p>
        </p:txBody>
      </p:sp>
    </p:spTree>
    <p:extLst>
      <p:ext uri="{BB962C8B-B14F-4D97-AF65-F5344CB8AC3E}">
        <p14:creationId xmlns:p14="http://schemas.microsoft.com/office/powerpoint/2010/main" val="1526881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4739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44983" y="262892"/>
            <a:ext cx="7799093" cy="92298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4000" b="1" dirty="0">
                <a:solidFill>
                  <a:srgbClr val="C9BC4A"/>
                </a:solidFill>
                <a:latin typeface="Alte Haas Grotesk" panose="02000503000000020004" pitchFamily="2" charset="0"/>
              </a:rPr>
              <a:t>Hexagonal Architecture FTW!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DCAA14-CB8C-4240-9FE3-CA8A6F658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265" y="1776808"/>
            <a:ext cx="8855470" cy="495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17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24C54C8-51A1-43A6-8391-ABD84A19016B}"/>
              </a:ext>
            </a:extLst>
          </p:cNvPr>
          <p:cNvSpPr txBox="1"/>
          <p:nvPr/>
        </p:nvSpPr>
        <p:spPr>
          <a:xfrm>
            <a:off x="655982" y="1606062"/>
            <a:ext cx="10880035" cy="473612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Hexagonal Architecture?</a:t>
            </a:r>
          </a:p>
        </p:txBody>
      </p:sp>
    </p:spTree>
    <p:extLst>
      <p:ext uri="{BB962C8B-B14F-4D97-AF65-F5344CB8AC3E}">
        <p14:creationId xmlns:p14="http://schemas.microsoft.com/office/powerpoint/2010/main" val="3680081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44983" y="262892"/>
            <a:ext cx="7799093" cy="92298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4000" b="1" dirty="0">
                <a:solidFill>
                  <a:srgbClr val="C9BC4A"/>
                </a:solidFill>
                <a:latin typeface="Alte Haas Grotesk" panose="02000503000000020004" pitchFamily="2" charset="0"/>
              </a:rPr>
              <a:t>Hexagonal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FBDE46-127A-4CA0-A167-335FC79F4429}"/>
              </a:ext>
            </a:extLst>
          </p:cNvPr>
          <p:cNvSpPr txBox="1"/>
          <p:nvPr/>
        </p:nvSpPr>
        <p:spPr>
          <a:xfrm>
            <a:off x="655982" y="1606062"/>
            <a:ext cx="10880035" cy="157203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Alistair Cockburn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B9F1B8-6131-49C3-BF23-3FFEE11AA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344" y="3356829"/>
            <a:ext cx="4510619" cy="351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62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7114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1693" y="341273"/>
            <a:ext cx="11292384" cy="922986"/>
          </a:xfrm>
        </p:spPr>
        <p:txBody>
          <a:bodyPr/>
          <a:lstStyle/>
          <a:p>
            <a:pPr algn="ctr"/>
            <a:r>
              <a:rPr lang="en-GB" sz="4000" b="1" dirty="0">
                <a:solidFill>
                  <a:srgbClr val="C9BC4A"/>
                </a:solidFill>
                <a:latin typeface="Alte Haas Grotesk" panose="02000503000000020004" pitchFamily="2" charset="0"/>
              </a:rPr>
              <a:t>Many</a:t>
            </a:r>
            <a:r>
              <a:rPr lang="en-GB" dirty="0"/>
              <a:t> </a:t>
            </a:r>
            <a:r>
              <a:rPr lang="en-GB" sz="4000" b="1" dirty="0">
                <a:solidFill>
                  <a:srgbClr val="C9BC4A"/>
                </a:solidFill>
                <a:latin typeface="Alte Haas Grotesk" panose="02000503000000020004" pitchFamily="2" charset="0"/>
              </a:rPr>
              <a:t>Benefits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1D78F7-9EE8-4AD4-A4B9-625C4ACF45D0}"/>
              </a:ext>
            </a:extLst>
          </p:cNvPr>
          <p:cNvSpPr txBox="1"/>
          <p:nvPr/>
        </p:nvSpPr>
        <p:spPr>
          <a:xfrm>
            <a:off x="655982" y="1606062"/>
            <a:ext cx="10880035" cy="473612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6000" b="1" dirty="0">
                <a:solidFill>
                  <a:srgbClr val="FBA627"/>
                </a:solidFill>
                <a:latin typeface="Alte Haas Grotesk" panose="02000503000000020004" pitchFamily="2" charset="0"/>
              </a:rPr>
              <a:t>Hexagonal Architecture</a:t>
            </a:r>
          </a:p>
          <a:p>
            <a:pPr algn="ctr"/>
            <a:endParaRPr lang="en-US" sz="1000" dirty="0">
              <a:solidFill>
                <a:schemeClr val="bg1"/>
              </a:solidFill>
              <a:latin typeface="DK More Or Less" pitchFamily="50" charset="0"/>
            </a:endParaRPr>
          </a:p>
          <a:p>
            <a:pPr algn="ctr"/>
            <a:endParaRPr lang="en-US" sz="1000" dirty="0">
              <a:solidFill>
                <a:schemeClr val="bg1"/>
              </a:solidFill>
              <a:latin typeface="DK More Or Less" pitchFamily="50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DK More Or Less" pitchFamily="50" charset="0"/>
              </a:rPr>
              <a:t>Embrace change</a:t>
            </a:r>
          </a:p>
          <a:p>
            <a:pPr algn="ctr"/>
            <a:r>
              <a:rPr lang="en-US" sz="4400" dirty="0">
                <a:latin typeface="DK More Or Less" pitchFamily="50" charset="0"/>
              </a:rPr>
              <a:t>TODAY </a:t>
            </a:r>
            <a:r>
              <a:rPr lang="en-US" sz="4400" dirty="0">
                <a:latin typeface="Amsterdam Graffiti" panose="02000000000000000000" pitchFamily="2" charset="0"/>
              </a:rPr>
              <a:t>&gt;&gt;</a:t>
            </a:r>
            <a:r>
              <a:rPr lang="en-US" sz="4400" dirty="0">
                <a:latin typeface="DK More Or Less" pitchFamily="50" charset="0"/>
              </a:rPr>
              <a:t> </a:t>
            </a:r>
            <a:r>
              <a:rPr lang="en-US" sz="4400" dirty="0">
                <a:solidFill>
                  <a:schemeClr val="bg1"/>
                </a:solidFill>
                <a:latin typeface="DK More Or Less" pitchFamily="50" charset="0"/>
              </a:rPr>
              <a:t>Protect your domain code</a:t>
            </a:r>
            <a:r>
              <a:rPr lang="en-US" sz="4400" dirty="0">
                <a:latin typeface="DK More Or Less" pitchFamily="50" charset="0"/>
              </a:rPr>
              <a:t> </a:t>
            </a:r>
            <a:r>
              <a:rPr lang="en-US" sz="4400" dirty="0">
                <a:latin typeface="Amsterdam Graffiti" panose="02000000000000000000" pitchFamily="2" charset="0"/>
              </a:rPr>
              <a:t>&lt;&lt; </a:t>
            </a:r>
            <a:r>
              <a:rPr lang="en-US" sz="4400" dirty="0">
                <a:latin typeface="DK More Or Less" pitchFamily="50" charset="0"/>
              </a:rPr>
              <a:t>TODAY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DK More Or Less" pitchFamily="50" charset="0"/>
              </a:rPr>
              <a:t>Enforce testability</a:t>
            </a:r>
            <a:r>
              <a:rPr lang="en-US" sz="4400" dirty="0">
                <a:latin typeface="DK More Or Less" pitchFamily="50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393775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57AB30-9B65-4931-B8E7-E3A579C3F7B1}"/>
              </a:ext>
            </a:extLst>
          </p:cNvPr>
          <p:cNvSpPr txBox="1"/>
          <p:nvPr/>
        </p:nvSpPr>
        <p:spPr>
          <a:xfrm>
            <a:off x="655982" y="1606062"/>
            <a:ext cx="10880035" cy="473612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6000" b="1" dirty="0">
                <a:solidFill>
                  <a:srgbClr val="FBA627"/>
                </a:solidFill>
                <a:latin typeface="Alte Haas Grotesk" panose="02000503000000020004" pitchFamily="2" charset="0"/>
              </a:rPr>
              <a:t>Hexagonal Architecture</a:t>
            </a:r>
          </a:p>
          <a:p>
            <a:pPr algn="ctr"/>
            <a:endParaRPr lang="en-US" sz="1000" dirty="0">
              <a:solidFill>
                <a:schemeClr val="bg1"/>
              </a:solidFill>
              <a:latin typeface="DK More Or Less" pitchFamily="50" charset="0"/>
            </a:endParaRPr>
          </a:p>
          <a:p>
            <a:pPr algn="ctr"/>
            <a:endParaRPr lang="en-US" sz="1000" dirty="0">
              <a:solidFill>
                <a:schemeClr val="bg1"/>
              </a:solidFill>
              <a:latin typeface="DK More Or Less" pitchFamily="50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DK More Or Less" pitchFamily="50" charset="0"/>
              </a:rPr>
              <a:t>Embrace change</a:t>
            </a:r>
          </a:p>
          <a:p>
            <a:pPr algn="ctr"/>
            <a:r>
              <a:rPr lang="en-US" sz="4400" dirty="0">
                <a:solidFill>
                  <a:srgbClr val="FBA627"/>
                </a:solidFill>
                <a:latin typeface="DK More Or Less" pitchFamily="50" charset="0"/>
              </a:rPr>
              <a:t>TODAY </a:t>
            </a:r>
            <a:r>
              <a:rPr lang="en-US" sz="4400" dirty="0">
                <a:solidFill>
                  <a:srgbClr val="FBA627"/>
                </a:solidFill>
                <a:latin typeface="Amsterdam Graffiti" panose="02000000000000000000" pitchFamily="2" charset="0"/>
              </a:rPr>
              <a:t>&gt;&gt;</a:t>
            </a:r>
            <a:r>
              <a:rPr lang="en-US" sz="4400" dirty="0">
                <a:solidFill>
                  <a:schemeClr val="bg1"/>
                </a:solidFill>
                <a:latin typeface="DK More Or Less" pitchFamily="50" charset="0"/>
              </a:rPr>
              <a:t> Protect your domain code </a:t>
            </a:r>
            <a:r>
              <a:rPr lang="en-US" sz="4400" dirty="0">
                <a:solidFill>
                  <a:srgbClr val="FBA627"/>
                </a:solidFill>
                <a:latin typeface="Amsterdam Graffiti" panose="02000000000000000000" pitchFamily="2" charset="0"/>
              </a:rPr>
              <a:t>&lt;&lt; </a:t>
            </a:r>
            <a:r>
              <a:rPr lang="en-US" sz="4400" dirty="0">
                <a:solidFill>
                  <a:srgbClr val="FBA627"/>
                </a:solidFill>
                <a:latin typeface="DK More Or Less" pitchFamily="50" charset="0"/>
              </a:rPr>
              <a:t>TODAY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DK More Or Less" pitchFamily="50" charset="0"/>
              </a:rPr>
              <a:t>Enforce testability</a:t>
            </a:r>
            <a:r>
              <a:rPr lang="en-US" sz="4400" dirty="0">
                <a:latin typeface="DK More Or Less" pitchFamily="50" charset="0"/>
              </a:rPr>
              <a:t>…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1693" y="341273"/>
            <a:ext cx="11292384" cy="922986"/>
          </a:xfrm>
        </p:spPr>
        <p:txBody>
          <a:bodyPr/>
          <a:lstStyle/>
          <a:p>
            <a:pPr algn="ctr"/>
            <a:r>
              <a:rPr lang="en-GB" sz="4000" b="1" dirty="0">
                <a:solidFill>
                  <a:srgbClr val="C9BC4A"/>
                </a:solidFill>
                <a:latin typeface="Alte Haas Grotesk" panose="02000503000000020004" pitchFamily="2" charset="0"/>
              </a:rPr>
              <a:t>Many</a:t>
            </a:r>
            <a:r>
              <a:rPr lang="en-GB" dirty="0"/>
              <a:t> </a:t>
            </a:r>
            <a:r>
              <a:rPr lang="en-GB" sz="4000" b="1" dirty="0">
                <a:solidFill>
                  <a:srgbClr val="C9BC4A"/>
                </a:solidFill>
                <a:latin typeface="Alte Haas Grotesk" panose="02000503000000020004" pitchFamily="2" charset="0"/>
              </a:rPr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2310969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44983" y="262892"/>
            <a:ext cx="7799093" cy="922986"/>
          </a:xfrm>
        </p:spPr>
        <p:txBody>
          <a:bodyPr>
            <a:normAutofit/>
          </a:bodyPr>
          <a:lstStyle/>
          <a:p>
            <a:r>
              <a:rPr lang="en-GB" sz="4000" b="1" dirty="0">
                <a:solidFill>
                  <a:srgbClr val="C9BC4A"/>
                </a:solidFill>
                <a:latin typeface="Alte Haas Grotesk" panose="02000503000000020004" pitchFamily="2" charset="0"/>
              </a:rPr>
              <a:t>Hexagonal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C1E6C5-BC2D-4660-8607-924F6ABE6038}"/>
              </a:ext>
            </a:extLst>
          </p:cNvPr>
          <p:cNvSpPr txBox="1"/>
          <p:nvPr/>
        </p:nvSpPr>
        <p:spPr>
          <a:xfrm>
            <a:off x="655982" y="1806495"/>
            <a:ext cx="10880035" cy="453569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3579544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44983" y="262892"/>
            <a:ext cx="7799093" cy="922986"/>
          </a:xfrm>
        </p:spPr>
        <p:txBody>
          <a:bodyPr>
            <a:normAutofit/>
          </a:bodyPr>
          <a:lstStyle/>
          <a:p>
            <a:r>
              <a:rPr lang="en-GB" sz="4000" b="1" dirty="0">
                <a:solidFill>
                  <a:srgbClr val="C9BC4A"/>
                </a:solidFill>
                <a:latin typeface="Alte Haas Grotesk" panose="02000503000000020004" pitchFamily="2" charset="0"/>
              </a:rPr>
              <a:t>Hexagonal 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1ADC7F-2834-4D2E-B637-3CB4605D0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359" y="1706569"/>
            <a:ext cx="9111282" cy="509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991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44983" y="262892"/>
            <a:ext cx="7799093" cy="922986"/>
          </a:xfrm>
        </p:spPr>
        <p:txBody>
          <a:bodyPr/>
          <a:lstStyle/>
          <a:p>
            <a:r>
              <a:rPr lang="en-GB" sz="4000" b="1" dirty="0">
                <a:solidFill>
                  <a:srgbClr val="C9BC4A"/>
                </a:solidFill>
                <a:latin typeface="Alte Haas Grotesk" panose="02000503000000020004" pitchFamily="2" charset="0"/>
              </a:rPr>
              <a:t>Hexagonal 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663257-5CC4-4BE4-8E84-EABFB56A4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800" y="1706400"/>
            <a:ext cx="9077649" cy="50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12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44983" y="262892"/>
            <a:ext cx="7799093" cy="922986"/>
          </a:xfrm>
        </p:spPr>
        <p:txBody>
          <a:bodyPr>
            <a:normAutofit/>
          </a:bodyPr>
          <a:lstStyle/>
          <a:p>
            <a:r>
              <a:rPr lang="en-GB" sz="4000" b="1" dirty="0">
                <a:solidFill>
                  <a:srgbClr val="C9BC4A"/>
                </a:solidFill>
                <a:latin typeface="Alte Haas Grotesk" panose="02000503000000020004" pitchFamily="2" charset="0"/>
              </a:rPr>
              <a:t>Hexagonal Architecture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F3275E-0E32-41ED-A193-DE240A2C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265" y="1776808"/>
            <a:ext cx="8855470" cy="495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593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44983" y="262892"/>
            <a:ext cx="7799093" cy="922986"/>
          </a:xfrm>
        </p:spPr>
        <p:txBody>
          <a:bodyPr/>
          <a:lstStyle/>
          <a:p>
            <a:r>
              <a:rPr lang="en-GB" sz="4000" b="1" dirty="0">
                <a:solidFill>
                  <a:srgbClr val="C9BC4A"/>
                </a:solidFill>
                <a:latin typeface="Alte Haas Grotesk" panose="02000503000000020004" pitchFamily="2" charset="0"/>
              </a:rPr>
              <a:t>Hexagonal</a:t>
            </a:r>
            <a:r>
              <a:rPr lang="en-GB" dirty="0"/>
              <a:t> </a:t>
            </a:r>
            <a:r>
              <a:rPr lang="en-GB" sz="4000" b="1" dirty="0">
                <a:solidFill>
                  <a:srgbClr val="C9BC4A"/>
                </a:solidFill>
                <a:latin typeface="Alte Haas Grotesk" panose="02000503000000020004" pitchFamily="2" charset="0"/>
              </a:rPr>
              <a:t>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9EFAD8-9EAB-4988-8F2F-BE555205A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00" y="1778400"/>
            <a:ext cx="8849427" cy="49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54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44983" y="262892"/>
            <a:ext cx="7799093" cy="922986"/>
          </a:xfrm>
        </p:spPr>
        <p:txBody>
          <a:bodyPr/>
          <a:lstStyle/>
          <a:p>
            <a:r>
              <a:rPr lang="en-GB" sz="4000" b="1" dirty="0">
                <a:solidFill>
                  <a:srgbClr val="C9BC4A"/>
                </a:solidFill>
                <a:latin typeface="Alte Haas Grotesk" panose="02000503000000020004" pitchFamily="2" charset="0"/>
              </a:rPr>
              <a:t>Hexagonal</a:t>
            </a:r>
            <a:r>
              <a:rPr lang="en-GB" dirty="0"/>
              <a:t> </a:t>
            </a:r>
            <a:r>
              <a:rPr lang="en-GB" sz="4000" b="1" dirty="0">
                <a:solidFill>
                  <a:srgbClr val="C9BC4A"/>
                </a:solidFill>
                <a:latin typeface="Alte Haas Grotesk" panose="02000503000000020004" pitchFamily="2" charset="0"/>
              </a:rPr>
              <a:t>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0A0E1-5CD7-47BD-BC51-A717DFC55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00" y="1778400"/>
            <a:ext cx="8759142" cy="49500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DFEA00-E4A2-4FCB-AF1A-25C8614AA369}"/>
              </a:ext>
            </a:extLst>
          </p:cNvPr>
          <p:cNvCxnSpPr>
            <a:cxnSpLocks/>
          </p:cNvCxnSpPr>
          <p:nvPr/>
        </p:nvCxnSpPr>
        <p:spPr>
          <a:xfrm>
            <a:off x="4412974" y="2130950"/>
            <a:ext cx="930302" cy="1137036"/>
          </a:xfrm>
          <a:prstGeom prst="straightConnector1">
            <a:avLst/>
          </a:prstGeom>
          <a:ln w="76200">
            <a:solidFill>
              <a:srgbClr val="FBA6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2BEA38F-8147-45FB-8247-D6B528FB0A4A}"/>
              </a:ext>
            </a:extLst>
          </p:cNvPr>
          <p:cNvCxnSpPr>
            <a:cxnSpLocks/>
          </p:cNvCxnSpPr>
          <p:nvPr/>
        </p:nvCxnSpPr>
        <p:spPr>
          <a:xfrm flipH="1">
            <a:off x="6990522" y="2194560"/>
            <a:ext cx="658633" cy="1193358"/>
          </a:xfrm>
          <a:prstGeom prst="straightConnector1">
            <a:avLst/>
          </a:prstGeom>
          <a:ln w="76200">
            <a:solidFill>
              <a:srgbClr val="FBA6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FEC483DD-3B81-4A25-9285-1694A96DD43C}"/>
              </a:ext>
            </a:extLst>
          </p:cNvPr>
          <p:cNvSpPr txBox="1">
            <a:spLocks/>
          </p:cNvSpPr>
          <p:nvPr/>
        </p:nvSpPr>
        <p:spPr>
          <a:xfrm>
            <a:off x="747422" y="1776481"/>
            <a:ext cx="3196425" cy="4155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DK More Or Less" pitchFamily="50" charset="0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BA627"/>
                </a:solidFill>
                <a:latin typeface="Alte Haas Grotesk" panose="02000503000000020004" pitchFamily="2" charset="0"/>
              </a:rPr>
              <a:t>Dependencies</a:t>
            </a:r>
          </a:p>
          <a:p>
            <a:r>
              <a:rPr lang="en-GB" sz="2800" b="1" dirty="0">
                <a:solidFill>
                  <a:srgbClr val="FBA627"/>
                </a:solidFill>
                <a:latin typeface="Alte Haas Grotesk" panose="02000503000000020004" pitchFamily="2" charset="0"/>
              </a:rPr>
              <a:t>Always</a:t>
            </a:r>
          </a:p>
          <a:p>
            <a:r>
              <a:rPr lang="en-GB" sz="2800" b="1" dirty="0">
                <a:solidFill>
                  <a:srgbClr val="FBA627"/>
                </a:solidFill>
                <a:latin typeface="Alte Haas Grotesk" panose="02000503000000020004" pitchFamily="2" charset="0"/>
              </a:rPr>
              <a:t>Toward</a:t>
            </a:r>
          </a:p>
          <a:p>
            <a:r>
              <a:rPr lang="en-GB" sz="2800" b="1" dirty="0">
                <a:solidFill>
                  <a:srgbClr val="FBA627"/>
                </a:solidFill>
                <a:latin typeface="Alte Haas Grotesk" panose="02000503000000020004" pitchFamily="2" charset="0"/>
              </a:rPr>
              <a:t>The inside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1EE6E89-32EB-4104-9449-CB97EE1A66BE}"/>
              </a:ext>
            </a:extLst>
          </p:cNvPr>
          <p:cNvCxnSpPr>
            <a:cxnSpLocks/>
          </p:cNvCxnSpPr>
          <p:nvPr/>
        </p:nvCxnSpPr>
        <p:spPr>
          <a:xfrm flipV="1">
            <a:off x="4608443" y="5160397"/>
            <a:ext cx="572494" cy="985960"/>
          </a:xfrm>
          <a:prstGeom prst="straightConnector1">
            <a:avLst/>
          </a:prstGeom>
          <a:ln w="76200">
            <a:solidFill>
              <a:srgbClr val="FBA6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C71866F-B049-4B72-B402-36AA1007607E}"/>
              </a:ext>
            </a:extLst>
          </p:cNvPr>
          <p:cNvCxnSpPr>
            <a:cxnSpLocks/>
          </p:cNvCxnSpPr>
          <p:nvPr/>
        </p:nvCxnSpPr>
        <p:spPr>
          <a:xfrm flipH="1" flipV="1">
            <a:off x="6885491" y="5216057"/>
            <a:ext cx="649890" cy="930300"/>
          </a:xfrm>
          <a:prstGeom prst="straightConnector1">
            <a:avLst/>
          </a:prstGeom>
          <a:ln w="76200">
            <a:solidFill>
              <a:srgbClr val="FBA6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C8DE247E-E92F-4E68-8E61-BF38A08E959F}"/>
              </a:ext>
            </a:extLst>
          </p:cNvPr>
          <p:cNvSpPr txBox="1">
            <a:spLocks/>
          </p:cNvSpPr>
          <p:nvPr/>
        </p:nvSpPr>
        <p:spPr>
          <a:xfrm>
            <a:off x="8802692" y="3267986"/>
            <a:ext cx="3196425" cy="2032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DK More Or Less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2400" strike="sngStrike" dirty="0">
                <a:latin typeface="Alte Haas Grotesk" panose="02000503000000020004" pitchFamily="2" charset="0"/>
              </a:rPr>
              <a:t>DIP principle</a:t>
            </a:r>
          </a:p>
          <a:p>
            <a:pPr algn="ctr"/>
            <a:endParaRPr lang="en-GB" sz="2400" strike="sngStrike" dirty="0">
              <a:latin typeface="Alte Haas Grotesk" panose="02000503000000020004" pitchFamily="2" charset="0"/>
            </a:endParaRPr>
          </a:p>
          <a:p>
            <a:pPr algn="ctr"/>
            <a:r>
              <a:rPr lang="en-GB" sz="2400" dirty="0">
                <a:latin typeface="Alte Haas Grotesk" panose="02000503000000020004" pitchFamily="2" charset="0"/>
              </a:rPr>
              <a:t>“</a:t>
            </a:r>
            <a:r>
              <a:rPr lang="fr-FR" sz="2400" dirty="0">
                <a:latin typeface="Alte Haas Grotesk" panose="02000503000000020004" pitchFamily="2" charset="0"/>
              </a:rPr>
              <a:t>C</a:t>
            </a:r>
            <a:r>
              <a:rPr lang="en-GB" sz="2400" dirty="0" err="1">
                <a:latin typeface="Alte Haas Grotesk" panose="02000503000000020004" pitchFamily="2" charset="0"/>
              </a:rPr>
              <a:t>onfigurable</a:t>
            </a:r>
            <a:r>
              <a:rPr lang="en-GB" sz="2400" dirty="0">
                <a:latin typeface="Alte Haas Grotesk" panose="02000503000000020004" pitchFamily="2" charset="0"/>
              </a:rPr>
              <a:t> dependencies”</a:t>
            </a:r>
          </a:p>
        </p:txBody>
      </p:sp>
    </p:spTree>
    <p:extLst>
      <p:ext uri="{BB962C8B-B14F-4D97-AF65-F5344CB8AC3E}">
        <p14:creationId xmlns:p14="http://schemas.microsoft.com/office/powerpoint/2010/main" val="12557163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44983" y="262892"/>
            <a:ext cx="7799093" cy="922986"/>
          </a:xfrm>
        </p:spPr>
        <p:txBody>
          <a:bodyPr/>
          <a:lstStyle/>
          <a:p>
            <a:r>
              <a:rPr lang="en-GB" sz="4000" b="1" dirty="0">
                <a:solidFill>
                  <a:srgbClr val="C9BC4A"/>
                </a:solidFill>
                <a:latin typeface="Alte Haas Grotesk" panose="02000503000000020004" pitchFamily="2" charset="0"/>
              </a:rPr>
              <a:t>Hexagonal</a:t>
            </a:r>
            <a:r>
              <a:rPr lang="en-GB" dirty="0"/>
              <a:t> </a:t>
            </a:r>
            <a:r>
              <a:rPr lang="en-GB" sz="4000" b="1" dirty="0">
                <a:solidFill>
                  <a:srgbClr val="C9BC4A"/>
                </a:solidFill>
                <a:latin typeface="Alte Haas Grotesk" panose="02000503000000020004" pitchFamily="2" charset="0"/>
              </a:rPr>
              <a:t>Architecture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BA42B3-0102-4161-A8D8-FB5A1339C6CC}"/>
              </a:ext>
            </a:extLst>
          </p:cNvPr>
          <p:cNvSpPr txBox="1">
            <a:spLocks/>
          </p:cNvSpPr>
          <p:nvPr/>
        </p:nvSpPr>
        <p:spPr>
          <a:xfrm>
            <a:off x="222636" y="3608913"/>
            <a:ext cx="3315693" cy="14868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DK More Or Less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latin typeface="Alte Haas Grotesk" panose="02000503000000020004" pitchFamily="2" charset="0"/>
              </a:rPr>
              <a:t>PORTS</a:t>
            </a:r>
          </a:p>
          <a:p>
            <a:pPr algn="ctr"/>
            <a:r>
              <a:rPr lang="en-GB" b="1" dirty="0">
                <a:solidFill>
                  <a:srgbClr val="FBA627"/>
                </a:solidFill>
                <a:latin typeface="Alte Haas Grotesk" panose="02000503000000020004" pitchFamily="2" charset="0"/>
              </a:rPr>
              <a:t>in the</a:t>
            </a:r>
          </a:p>
          <a:p>
            <a:pPr algn="ctr"/>
            <a:r>
              <a:rPr lang="en-GB" b="1" dirty="0">
                <a:solidFill>
                  <a:srgbClr val="FBA627"/>
                </a:solidFill>
                <a:latin typeface="Alte Haas Grotesk" panose="02000503000000020004" pitchFamily="2" charset="0"/>
              </a:rPr>
              <a:t>domain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C56E9BB-9711-4FDF-802C-48FD85E0AC1F}"/>
              </a:ext>
            </a:extLst>
          </p:cNvPr>
          <p:cNvSpPr txBox="1">
            <a:spLocks/>
          </p:cNvSpPr>
          <p:nvPr/>
        </p:nvSpPr>
        <p:spPr>
          <a:xfrm>
            <a:off x="8922687" y="3692492"/>
            <a:ext cx="3196425" cy="1419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DK More Or Less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latin typeface="Alte Haas Grotesk" panose="02000503000000020004" pitchFamily="2" charset="0"/>
              </a:rPr>
              <a:t>ADAPTERS</a:t>
            </a:r>
            <a:r>
              <a:rPr lang="en-GB" b="1" dirty="0">
                <a:solidFill>
                  <a:srgbClr val="FBA627"/>
                </a:solidFill>
                <a:latin typeface="Alte Haas Grotesk" panose="02000503000000020004" pitchFamily="2" charset="0"/>
              </a:rPr>
              <a:t> </a:t>
            </a:r>
          </a:p>
          <a:p>
            <a:pPr algn="ctr"/>
            <a:r>
              <a:rPr lang="en-GB" b="1" dirty="0">
                <a:solidFill>
                  <a:srgbClr val="FBA627"/>
                </a:solidFill>
                <a:latin typeface="Alte Haas Grotesk" panose="02000503000000020004" pitchFamily="2" charset="0"/>
              </a:rPr>
              <a:t>in the </a:t>
            </a:r>
          </a:p>
          <a:p>
            <a:pPr algn="ctr"/>
            <a:r>
              <a:rPr lang="en-GB" b="1" dirty="0">
                <a:solidFill>
                  <a:srgbClr val="FBA627"/>
                </a:solidFill>
                <a:latin typeface="Alte Haas Grotesk" panose="02000503000000020004" pitchFamily="2" charset="0"/>
              </a:rPr>
              <a:t>Infra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5F1F60-C0A6-4EF9-B748-3380E5D16F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2" t="4663" r="13286" b="4884"/>
          <a:stretch/>
        </p:blipFill>
        <p:spPr>
          <a:xfrm>
            <a:off x="2931319" y="1743075"/>
            <a:ext cx="6329363" cy="492918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7D89BFD-416D-4B2D-AAEE-F552F01D323C}"/>
              </a:ext>
            </a:extLst>
          </p:cNvPr>
          <p:cNvSpPr/>
          <p:nvPr/>
        </p:nvSpPr>
        <p:spPr>
          <a:xfrm>
            <a:off x="1678781" y="2998602"/>
            <a:ext cx="300038" cy="300038"/>
          </a:xfrm>
          <a:prstGeom prst="ellipse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767DED-A781-42C6-8CD5-BB820F20E75A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1828800" y="3298640"/>
            <a:ext cx="0" cy="35004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14A50AC8-8ACB-4E0B-8C74-2AA44B59D595}"/>
              </a:ext>
            </a:extLst>
          </p:cNvPr>
          <p:cNvSpPr/>
          <p:nvPr/>
        </p:nvSpPr>
        <p:spPr>
          <a:xfrm>
            <a:off x="9933524" y="2941775"/>
            <a:ext cx="1174750" cy="637983"/>
          </a:xfrm>
          <a:prstGeom prst="parallelogram">
            <a:avLst/>
          </a:prstGeom>
          <a:solidFill>
            <a:srgbClr val="838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AD1871C4-89B4-4825-AC63-5EA95390466A}"/>
              </a:ext>
            </a:extLst>
          </p:cNvPr>
          <p:cNvSpPr/>
          <p:nvPr/>
        </p:nvSpPr>
        <p:spPr>
          <a:xfrm>
            <a:off x="10117932" y="2816628"/>
            <a:ext cx="1174750" cy="637983"/>
          </a:xfrm>
          <a:prstGeom prst="parallelogram">
            <a:avLst/>
          </a:prstGeom>
          <a:solidFill>
            <a:srgbClr val="FE9E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8815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44983" y="262892"/>
            <a:ext cx="7799093" cy="922986"/>
          </a:xfrm>
        </p:spPr>
        <p:txBody>
          <a:bodyPr/>
          <a:lstStyle/>
          <a:p>
            <a:r>
              <a:rPr lang="en-GB" sz="4000" b="1" dirty="0">
                <a:solidFill>
                  <a:srgbClr val="C9BC4A"/>
                </a:solidFill>
                <a:latin typeface="Alte Haas Grotesk" panose="02000503000000020004" pitchFamily="2" charset="0"/>
              </a:rPr>
              <a:t>Hexagonal</a:t>
            </a:r>
            <a:r>
              <a:rPr lang="en-GB" dirty="0"/>
              <a:t> </a:t>
            </a:r>
            <a:r>
              <a:rPr lang="en-GB" sz="4000" b="1" dirty="0">
                <a:solidFill>
                  <a:srgbClr val="C9BC4A"/>
                </a:solidFill>
                <a:latin typeface="Alte Haas Grotesk" panose="02000503000000020004" pitchFamily="2" charset="0"/>
              </a:rPr>
              <a:t>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1DF5F7-CBEA-488E-844B-792E6A1E246D}"/>
              </a:ext>
            </a:extLst>
          </p:cNvPr>
          <p:cNvSpPr txBox="1"/>
          <p:nvPr/>
        </p:nvSpPr>
        <p:spPr>
          <a:xfrm>
            <a:off x="655982" y="1806495"/>
            <a:ext cx="10880035" cy="453569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6600" b="1" dirty="0">
                <a:solidFill>
                  <a:srgbClr val="FBA627"/>
                </a:solidFill>
                <a:latin typeface="Alte Haas Grotesk" panose="02000503000000020004" pitchFamily="2" charset="0"/>
              </a:rPr>
              <a:t>PORTS</a:t>
            </a:r>
            <a:r>
              <a:rPr lang="en-US" sz="66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 and </a:t>
            </a:r>
            <a:r>
              <a:rPr lang="en-US" sz="6600" b="1" dirty="0">
                <a:solidFill>
                  <a:srgbClr val="FBA627"/>
                </a:solidFill>
                <a:latin typeface="Alte Haas Grotesk" panose="02000503000000020004" pitchFamily="2" charset="0"/>
              </a:rPr>
              <a:t>ADAPTERS</a:t>
            </a:r>
          </a:p>
          <a:p>
            <a:pPr algn="ctr"/>
            <a:r>
              <a:rPr lang="en-US" sz="4800" b="1" dirty="0">
                <a:solidFill>
                  <a:schemeClr val="bg1">
                    <a:lumMod val="50000"/>
                  </a:schemeClr>
                </a:solidFill>
                <a:latin typeface="Alte Haas Grotesk" panose="02000503000000020004" pitchFamily="2" charset="0"/>
              </a:rPr>
              <a:t>To go IN</a:t>
            </a:r>
          </a:p>
          <a:p>
            <a:pPr algn="ctr"/>
            <a:r>
              <a:rPr lang="en-US" sz="4800" b="1" dirty="0">
                <a:solidFill>
                  <a:schemeClr val="bg1">
                    <a:lumMod val="50000"/>
                  </a:schemeClr>
                </a:solidFill>
                <a:latin typeface="Alte Haas Grotesk" panose="02000503000000020004" pitchFamily="2" charset="0"/>
              </a:rPr>
              <a:t>To go OUT</a:t>
            </a:r>
          </a:p>
        </p:txBody>
      </p:sp>
    </p:spTree>
    <p:extLst>
      <p:ext uri="{BB962C8B-B14F-4D97-AF65-F5344CB8AC3E}">
        <p14:creationId xmlns:p14="http://schemas.microsoft.com/office/powerpoint/2010/main" val="2220475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5982" y="1031631"/>
            <a:ext cx="10880035" cy="562707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8000" b="1" dirty="0">
                <a:solidFill>
                  <a:srgbClr val="FFCA24"/>
                </a:solidFill>
                <a:latin typeface="Alte Haas Grotesk" panose="02000503000000020004" pitchFamily="2" charset="0"/>
              </a:rPr>
              <a:t>Entity</a:t>
            </a:r>
            <a:r>
              <a:rPr lang="en-US" sz="80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 Vs. </a:t>
            </a:r>
            <a:r>
              <a:rPr lang="en-US" sz="8000" b="1" dirty="0">
                <a:solidFill>
                  <a:srgbClr val="FFCA24"/>
                </a:solidFill>
                <a:latin typeface="Alte Haas Grotesk" panose="02000503000000020004" pitchFamily="2" charset="0"/>
              </a:rPr>
              <a:t>Value type</a:t>
            </a:r>
            <a:endParaRPr lang="en-US" dirty="0">
              <a:solidFill>
                <a:srgbClr val="FFCA24"/>
              </a:solidFill>
              <a:latin typeface="Alte Haas Grotesk" panose="02000503000000020004" pitchFamily="2" charset="0"/>
              <a:ea typeface="Fira Code" charset="0"/>
              <a:cs typeface="Fira Co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771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44983" y="262892"/>
            <a:ext cx="7799093" cy="922986"/>
          </a:xfrm>
        </p:spPr>
        <p:txBody>
          <a:bodyPr/>
          <a:lstStyle/>
          <a:p>
            <a:r>
              <a:rPr lang="en-GB" sz="4000" b="1" dirty="0">
                <a:solidFill>
                  <a:srgbClr val="C9BC4A"/>
                </a:solidFill>
                <a:latin typeface="Alte Haas Grotesk" panose="02000503000000020004" pitchFamily="2" charset="0"/>
              </a:rPr>
              <a:t>Hexagonal</a:t>
            </a:r>
            <a:r>
              <a:rPr lang="en-GB" dirty="0"/>
              <a:t> </a:t>
            </a:r>
            <a:r>
              <a:rPr lang="en-GB" sz="4000" b="1" dirty="0">
                <a:solidFill>
                  <a:srgbClr val="C9BC4A"/>
                </a:solidFill>
                <a:latin typeface="Alte Haas Grotesk" panose="02000503000000020004" pitchFamily="2" charset="0"/>
              </a:rPr>
              <a:t>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33879D-441D-43DF-A318-8846C2F2D7F7}"/>
              </a:ext>
            </a:extLst>
          </p:cNvPr>
          <p:cNvSpPr txBox="1"/>
          <p:nvPr/>
        </p:nvSpPr>
        <p:spPr>
          <a:xfrm>
            <a:off x="655982" y="1806494"/>
            <a:ext cx="10880035" cy="421916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A </a:t>
            </a:r>
            <a:r>
              <a:rPr lang="en-US" sz="7200" b="1" dirty="0">
                <a:solidFill>
                  <a:srgbClr val="FBA627"/>
                </a:solidFill>
                <a:latin typeface="Alte Haas Grotesk" panose="02000503000000020004" pitchFamily="2" charset="0"/>
              </a:rPr>
              <a:t>3 steps</a:t>
            </a:r>
            <a:r>
              <a:rPr lang="en-US" sz="72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 initialization</a:t>
            </a:r>
            <a:br>
              <a:rPr lang="en-US" sz="7200" b="1" dirty="0">
                <a:solidFill>
                  <a:schemeClr val="bg1"/>
                </a:solidFill>
                <a:latin typeface="Alte Haas Grotesk" panose="02000503000000020004" pitchFamily="2" charset="0"/>
              </a:rPr>
            </a:br>
            <a:br>
              <a:rPr lang="en-US" sz="2000" b="1" dirty="0">
                <a:solidFill>
                  <a:schemeClr val="bg1"/>
                </a:solidFill>
                <a:latin typeface="Alte Haas Grotesk" panose="02000503000000020004" pitchFamily="2" charset="0"/>
              </a:rPr>
            </a:br>
            <a:r>
              <a:rPr lang="en-US" sz="3200" b="1" dirty="0">
                <a:solidFill>
                  <a:srgbClr val="7F7F7F"/>
                </a:solidFill>
                <a:latin typeface="Alte Haas Grotesk" panose="02000503000000020004" pitchFamily="2" charset="0"/>
              </a:rPr>
              <a:t>The “key ring” metaphor</a:t>
            </a:r>
            <a:endParaRPr lang="en-US" sz="7200" b="1" dirty="0">
              <a:solidFill>
                <a:srgbClr val="7F7F7F"/>
              </a:solidFill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5167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44983" y="262892"/>
            <a:ext cx="7799093" cy="922986"/>
          </a:xfrm>
        </p:spPr>
        <p:txBody>
          <a:bodyPr/>
          <a:lstStyle/>
          <a:p>
            <a:r>
              <a:rPr lang="en-GB" sz="4000" b="1" dirty="0">
                <a:solidFill>
                  <a:srgbClr val="C9BC4A"/>
                </a:solidFill>
                <a:latin typeface="Alte Haas Grotesk" panose="02000503000000020004" pitchFamily="2" charset="0"/>
              </a:rPr>
              <a:t>Hexagonal</a:t>
            </a:r>
            <a:r>
              <a:rPr lang="en-GB" dirty="0"/>
              <a:t> </a:t>
            </a:r>
            <a:r>
              <a:rPr lang="en-GB" sz="4000" b="1" dirty="0">
                <a:solidFill>
                  <a:srgbClr val="C9BC4A"/>
                </a:solidFill>
                <a:latin typeface="Alte Haas Grotesk" panose="02000503000000020004" pitchFamily="2" charset="0"/>
              </a:rPr>
              <a:t>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CBFCDE-17C7-497D-AF8B-1F36A1447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370" y="2168770"/>
            <a:ext cx="5852160" cy="4389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3FC2FC-4991-4A10-B53C-E979EA37E04A}"/>
              </a:ext>
            </a:extLst>
          </p:cNvPr>
          <p:cNvSpPr txBox="1"/>
          <p:nvPr/>
        </p:nvSpPr>
        <p:spPr>
          <a:xfrm>
            <a:off x="515815" y="2168770"/>
            <a:ext cx="3446584" cy="395181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1. Instantiate the </a:t>
            </a:r>
            <a:r>
              <a:rPr lang="en-US" sz="3600" b="1" dirty="0">
                <a:solidFill>
                  <a:srgbClr val="FBA627"/>
                </a:solidFill>
                <a:latin typeface="Alte Haas Grotesk" panose="02000503000000020004" pitchFamily="2" charset="0"/>
              </a:rPr>
              <a:t>”I need to go out” Adapters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008068-0205-4C4D-9545-DEB972655141}"/>
              </a:ext>
            </a:extLst>
          </p:cNvPr>
          <p:cNvSpPr txBox="1"/>
          <p:nvPr/>
        </p:nvSpPr>
        <p:spPr>
          <a:xfrm>
            <a:off x="8409490" y="4618055"/>
            <a:ext cx="1682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116515"/>
                </a:solidFill>
                <a:latin typeface="DK More Or Less" pitchFamily="50" charset="0"/>
              </a:rPr>
              <a:t>Train Data</a:t>
            </a:r>
            <a:br>
              <a:rPr lang="en-GB" dirty="0">
                <a:solidFill>
                  <a:srgbClr val="116515"/>
                </a:solidFill>
                <a:latin typeface="DK More Or Less" pitchFamily="50" charset="0"/>
              </a:rPr>
            </a:br>
            <a:r>
              <a:rPr lang="en-GB" dirty="0">
                <a:solidFill>
                  <a:srgbClr val="116515"/>
                </a:solidFill>
                <a:latin typeface="DK More Or Less" pitchFamily="50" charset="0"/>
              </a:rPr>
              <a:t>Service Adapter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61F0E5-CE77-4DE7-B3A4-C535CD38221D}"/>
              </a:ext>
            </a:extLst>
          </p:cNvPr>
          <p:cNvSpPr txBox="1"/>
          <p:nvPr/>
        </p:nvSpPr>
        <p:spPr>
          <a:xfrm>
            <a:off x="6969184" y="5629072"/>
            <a:ext cx="2086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A94CEC"/>
                </a:solidFill>
                <a:latin typeface="DK More Or Less" pitchFamily="50" charset="0"/>
              </a:rPr>
              <a:t>Booking Reference</a:t>
            </a:r>
            <a:br>
              <a:rPr lang="en-GB" dirty="0">
                <a:solidFill>
                  <a:srgbClr val="A94CEC"/>
                </a:solidFill>
                <a:latin typeface="DK More Or Less" pitchFamily="50" charset="0"/>
              </a:rPr>
            </a:br>
            <a:r>
              <a:rPr lang="en-GB" dirty="0">
                <a:solidFill>
                  <a:srgbClr val="A94CEC"/>
                </a:solidFill>
                <a:latin typeface="DK More Or Less" pitchFamily="50" charset="0"/>
              </a:rPr>
              <a:t>Service Adapter</a:t>
            </a:r>
          </a:p>
        </p:txBody>
      </p:sp>
    </p:spTree>
    <p:extLst>
      <p:ext uri="{BB962C8B-B14F-4D97-AF65-F5344CB8AC3E}">
        <p14:creationId xmlns:p14="http://schemas.microsoft.com/office/powerpoint/2010/main" val="1515197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44983" y="262892"/>
            <a:ext cx="7799093" cy="922986"/>
          </a:xfrm>
        </p:spPr>
        <p:txBody>
          <a:bodyPr/>
          <a:lstStyle/>
          <a:p>
            <a:r>
              <a:rPr lang="en-GB" sz="4000" b="1" dirty="0">
                <a:solidFill>
                  <a:srgbClr val="C9BC4A"/>
                </a:solidFill>
                <a:latin typeface="Alte Haas Grotesk" panose="02000503000000020004" pitchFamily="2" charset="0"/>
              </a:rPr>
              <a:t>Hexagonal</a:t>
            </a:r>
            <a:r>
              <a:rPr lang="en-GB" dirty="0"/>
              <a:t> </a:t>
            </a:r>
            <a:r>
              <a:rPr lang="en-GB" sz="4000" b="1" dirty="0">
                <a:solidFill>
                  <a:srgbClr val="C9BC4A"/>
                </a:solidFill>
                <a:latin typeface="Alte Haas Grotesk" panose="02000503000000020004" pitchFamily="2" charset="0"/>
              </a:rPr>
              <a:t>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733491-8B8A-485E-942A-6B4400C53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000" y="2167200"/>
            <a:ext cx="5852160" cy="43891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9D0126-CC7A-4012-93F1-F3526A9BFF92}"/>
              </a:ext>
            </a:extLst>
          </p:cNvPr>
          <p:cNvSpPr txBox="1"/>
          <p:nvPr/>
        </p:nvSpPr>
        <p:spPr>
          <a:xfrm>
            <a:off x="515815" y="2168770"/>
            <a:ext cx="3446584" cy="395181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2. Instantiate the </a:t>
            </a:r>
            <a:r>
              <a:rPr lang="en-US" sz="3600" b="1" dirty="0">
                <a:solidFill>
                  <a:srgbClr val="FBA627"/>
                </a:solidFill>
                <a:latin typeface="Alte Haas Grotesk" panose="02000503000000020004" pitchFamily="2" charset="0"/>
              </a:rPr>
              <a:t>Hexagon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A5E48B-89CD-4077-9EFC-7B3B15255979}"/>
              </a:ext>
            </a:extLst>
          </p:cNvPr>
          <p:cNvSpPr txBox="1"/>
          <p:nvPr/>
        </p:nvSpPr>
        <p:spPr>
          <a:xfrm>
            <a:off x="8409490" y="4618055"/>
            <a:ext cx="1682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116515"/>
                </a:solidFill>
                <a:latin typeface="DK More Or Less" pitchFamily="50" charset="0"/>
              </a:rPr>
              <a:t>Train Data</a:t>
            </a:r>
            <a:br>
              <a:rPr lang="en-GB" dirty="0">
                <a:solidFill>
                  <a:srgbClr val="116515"/>
                </a:solidFill>
                <a:latin typeface="DK More Or Less" pitchFamily="50" charset="0"/>
              </a:rPr>
            </a:br>
            <a:r>
              <a:rPr lang="en-GB" dirty="0">
                <a:solidFill>
                  <a:srgbClr val="116515"/>
                </a:solidFill>
                <a:latin typeface="DK More Or Less" pitchFamily="50" charset="0"/>
              </a:rPr>
              <a:t>Service Adapter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5AD2C2-491A-4C80-82F6-01E61CC17F0D}"/>
              </a:ext>
            </a:extLst>
          </p:cNvPr>
          <p:cNvSpPr txBox="1"/>
          <p:nvPr/>
        </p:nvSpPr>
        <p:spPr>
          <a:xfrm>
            <a:off x="6969184" y="5629072"/>
            <a:ext cx="2086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A94CEC"/>
                </a:solidFill>
                <a:latin typeface="DK More Or Less" pitchFamily="50" charset="0"/>
              </a:rPr>
              <a:t>Booking Reference</a:t>
            </a:r>
            <a:br>
              <a:rPr lang="en-GB" dirty="0">
                <a:solidFill>
                  <a:srgbClr val="A94CEC"/>
                </a:solidFill>
                <a:latin typeface="DK More Or Less" pitchFamily="50" charset="0"/>
              </a:rPr>
            </a:br>
            <a:r>
              <a:rPr lang="en-GB" dirty="0">
                <a:solidFill>
                  <a:srgbClr val="A94CEC"/>
                </a:solidFill>
                <a:latin typeface="DK More Or Less" pitchFamily="50" charset="0"/>
              </a:rPr>
              <a:t>Service Adapter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84F515-063D-4D8E-B5DD-742EE1887EB3}"/>
              </a:ext>
            </a:extLst>
          </p:cNvPr>
          <p:cNvSpPr txBox="1"/>
          <p:nvPr/>
        </p:nvSpPr>
        <p:spPr>
          <a:xfrm>
            <a:off x="6799708" y="3902715"/>
            <a:ext cx="1253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DK More Or Less" pitchFamily="50" charset="0"/>
              </a:rPr>
              <a:t>Web Ticket</a:t>
            </a:r>
            <a:br>
              <a:rPr lang="en-GB" dirty="0">
                <a:latin typeface="DK More Or Less" pitchFamily="50" charset="0"/>
              </a:rPr>
            </a:br>
            <a:r>
              <a:rPr lang="en-GB" dirty="0">
                <a:latin typeface="DK More Or Less" pitchFamily="50" charset="0"/>
              </a:rPr>
              <a:t>Manager</a:t>
            </a:r>
          </a:p>
        </p:txBody>
      </p:sp>
    </p:spTree>
    <p:extLst>
      <p:ext uri="{BB962C8B-B14F-4D97-AF65-F5344CB8AC3E}">
        <p14:creationId xmlns:p14="http://schemas.microsoft.com/office/powerpoint/2010/main" val="36727031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44983" y="262892"/>
            <a:ext cx="7799093" cy="922986"/>
          </a:xfrm>
        </p:spPr>
        <p:txBody>
          <a:bodyPr/>
          <a:lstStyle/>
          <a:p>
            <a:r>
              <a:rPr lang="en-GB" sz="4000" b="1" dirty="0">
                <a:solidFill>
                  <a:srgbClr val="C9BC4A"/>
                </a:solidFill>
                <a:latin typeface="Alte Haas Grotesk" panose="02000503000000020004" pitchFamily="2" charset="0"/>
              </a:rPr>
              <a:t>Hexagonal</a:t>
            </a:r>
            <a:r>
              <a:rPr lang="en-GB" dirty="0"/>
              <a:t> </a:t>
            </a:r>
            <a:r>
              <a:rPr lang="en-GB" sz="4000" b="1" dirty="0">
                <a:solidFill>
                  <a:srgbClr val="C9BC4A"/>
                </a:solidFill>
                <a:latin typeface="Alte Haas Grotesk" panose="02000503000000020004" pitchFamily="2" charset="0"/>
              </a:rPr>
              <a:t>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A4AE1-CA63-4DF2-A496-B4787702B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000" y="2167200"/>
            <a:ext cx="5852160" cy="4389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521CDD-E7B8-448F-BE78-99489033D069}"/>
              </a:ext>
            </a:extLst>
          </p:cNvPr>
          <p:cNvSpPr txBox="1"/>
          <p:nvPr/>
        </p:nvSpPr>
        <p:spPr>
          <a:xfrm>
            <a:off x="515815" y="2168770"/>
            <a:ext cx="3446584" cy="395181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3. Instantiate the </a:t>
            </a:r>
            <a:r>
              <a:rPr lang="en-US" sz="3600" b="1" dirty="0">
                <a:solidFill>
                  <a:srgbClr val="FBA627"/>
                </a:solidFill>
                <a:latin typeface="Alte Haas Grotesk" panose="02000503000000020004" pitchFamily="2" charset="0"/>
              </a:rPr>
              <a:t>”I need to Enter” Adapters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C245F0-3312-439E-A52A-907EA4B6E1A2}"/>
              </a:ext>
            </a:extLst>
          </p:cNvPr>
          <p:cNvSpPr txBox="1"/>
          <p:nvPr/>
        </p:nvSpPr>
        <p:spPr>
          <a:xfrm>
            <a:off x="8409490" y="4618055"/>
            <a:ext cx="1682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116515"/>
                </a:solidFill>
                <a:latin typeface="DK More Or Less" pitchFamily="50" charset="0"/>
              </a:rPr>
              <a:t>Train Data</a:t>
            </a:r>
            <a:br>
              <a:rPr lang="en-GB" dirty="0">
                <a:solidFill>
                  <a:srgbClr val="116515"/>
                </a:solidFill>
                <a:latin typeface="DK More Or Less" pitchFamily="50" charset="0"/>
              </a:rPr>
            </a:br>
            <a:r>
              <a:rPr lang="en-GB" dirty="0">
                <a:solidFill>
                  <a:srgbClr val="116515"/>
                </a:solidFill>
                <a:latin typeface="DK More Or Less" pitchFamily="50" charset="0"/>
              </a:rPr>
              <a:t>Service Adapter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A27527-3E4D-42BE-88AB-3BF9FAEE5583}"/>
              </a:ext>
            </a:extLst>
          </p:cNvPr>
          <p:cNvSpPr txBox="1"/>
          <p:nvPr/>
        </p:nvSpPr>
        <p:spPr>
          <a:xfrm>
            <a:off x="6969184" y="5629072"/>
            <a:ext cx="2086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A94CEC"/>
                </a:solidFill>
                <a:latin typeface="DK More Or Less" pitchFamily="50" charset="0"/>
              </a:rPr>
              <a:t>Booking Reference</a:t>
            </a:r>
            <a:br>
              <a:rPr lang="en-GB" dirty="0">
                <a:solidFill>
                  <a:srgbClr val="A94CEC"/>
                </a:solidFill>
                <a:latin typeface="DK More Or Less" pitchFamily="50" charset="0"/>
              </a:rPr>
            </a:br>
            <a:r>
              <a:rPr lang="en-GB" dirty="0">
                <a:solidFill>
                  <a:srgbClr val="A94CEC"/>
                </a:solidFill>
                <a:latin typeface="DK More Or Less" pitchFamily="50" charset="0"/>
              </a:rPr>
              <a:t>Service Adapter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759F51-13EA-4011-A635-466AD144F87E}"/>
              </a:ext>
            </a:extLst>
          </p:cNvPr>
          <p:cNvSpPr txBox="1"/>
          <p:nvPr/>
        </p:nvSpPr>
        <p:spPr>
          <a:xfrm>
            <a:off x="6799708" y="3902715"/>
            <a:ext cx="1253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DK More Or Less" pitchFamily="50" charset="0"/>
              </a:rPr>
              <a:t>Web Ticket</a:t>
            </a:r>
            <a:br>
              <a:rPr lang="en-GB" dirty="0">
                <a:latin typeface="DK More Or Less" pitchFamily="50" charset="0"/>
              </a:rPr>
            </a:br>
            <a:r>
              <a:rPr lang="en-GB" dirty="0">
                <a:latin typeface="DK More Or Less" pitchFamily="50" charset="0"/>
              </a:rPr>
              <a:t>Manager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AA06DF-584D-484D-BC36-10D83D0BBC51}"/>
              </a:ext>
            </a:extLst>
          </p:cNvPr>
          <p:cNvSpPr txBox="1"/>
          <p:nvPr/>
        </p:nvSpPr>
        <p:spPr>
          <a:xfrm>
            <a:off x="5552231" y="5073147"/>
            <a:ext cx="1758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DK More Or Less" pitchFamily="50" charset="0"/>
              </a:rPr>
              <a:t>Reservation REST</a:t>
            </a:r>
            <a:br>
              <a:rPr lang="en-GB" dirty="0">
                <a:latin typeface="DK More Or Less" pitchFamily="50" charset="0"/>
              </a:rPr>
            </a:br>
            <a:r>
              <a:rPr lang="en-GB" dirty="0">
                <a:latin typeface="DK More Or Less" pitchFamily="50" charset="0"/>
              </a:rPr>
              <a:t>Adapter</a:t>
            </a:r>
          </a:p>
        </p:txBody>
      </p:sp>
    </p:spTree>
    <p:extLst>
      <p:ext uri="{BB962C8B-B14F-4D97-AF65-F5344CB8AC3E}">
        <p14:creationId xmlns:p14="http://schemas.microsoft.com/office/powerpoint/2010/main" val="39175634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44983" y="262892"/>
            <a:ext cx="7799093" cy="922986"/>
          </a:xfrm>
        </p:spPr>
        <p:txBody>
          <a:bodyPr/>
          <a:lstStyle/>
          <a:p>
            <a:r>
              <a:rPr lang="en-GB" sz="4000" b="1" dirty="0">
                <a:solidFill>
                  <a:srgbClr val="C9BC4A"/>
                </a:solidFill>
                <a:latin typeface="Alte Haas Grotesk" panose="02000503000000020004" pitchFamily="2" charset="0"/>
              </a:rPr>
              <a:t>Hexagonal</a:t>
            </a:r>
            <a:r>
              <a:rPr lang="en-GB" dirty="0"/>
              <a:t> </a:t>
            </a:r>
            <a:r>
              <a:rPr lang="en-GB" sz="4000" b="1" dirty="0">
                <a:solidFill>
                  <a:srgbClr val="C9BC4A"/>
                </a:solidFill>
                <a:latin typeface="Alte Haas Grotesk" panose="02000503000000020004" pitchFamily="2" charset="0"/>
              </a:rPr>
              <a:t>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8BA6EA-B334-48D9-9A96-70B97CE67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000" y="2167200"/>
            <a:ext cx="5852160" cy="43891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2ECD9F-F070-439D-A296-22F6052534EE}"/>
              </a:ext>
            </a:extLst>
          </p:cNvPr>
          <p:cNvSpPr txBox="1"/>
          <p:nvPr/>
        </p:nvSpPr>
        <p:spPr>
          <a:xfrm>
            <a:off x="601249" y="2168770"/>
            <a:ext cx="3767550" cy="395181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All you keep in “your hand”</a:t>
            </a:r>
            <a:endParaRPr lang="en-US" sz="3600" b="1" dirty="0">
              <a:solidFill>
                <a:srgbClr val="FBA627"/>
              </a:solidFill>
              <a:latin typeface="Alte Haas Grotesk" panose="02000503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C3CC71-2C92-4F3E-8A86-8DEE52773166}"/>
              </a:ext>
            </a:extLst>
          </p:cNvPr>
          <p:cNvSpPr txBox="1"/>
          <p:nvPr/>
        </p:nvSpPr>
        <p:spPr>
          <a:xfrm>
            <a:off x="4730210" y="3498347"/>
            <a:ext cx="1758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DK More Or Less" pitchFamily="50" charset="0"/>
              </a:rPr>
              <a:t>Reservation REST</a:t>
            </a:r>
            <a:br>
              <a:rPr lang="en-GB" dirty="0">
                <a:latin typeface="DK More Or Less" pitchFamily="50" charset="0"/>
              </a:rPr>
            </a:br>
            <a:r>
              <a:rPr lang="en-GB" dirty="0">
                <a:latin typeface="DK More Or Less" pitchFamily="50" charset="0"/>
              </a:rPr>
              <a:t>Adapter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780876-10A3-4151-B6A0-030A99E9414C}"/>
              </a:ext>
            </a:extLst>
          </p:cNvPr>
          <p:cNvSpPr txBox="1"/>
          <p:nvPr/>
        </p:nvSpPr>
        <p:spPr>
          <a:xfrm>
            <a:off x="8409490" y="4618055"/>
            <a:ext cx="1682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116515"/>
                </a:solidFill>
                <a:latin typeface="DK More Or Less" pitchFamily="50" charset="0"/>
              </a:rPr>
              <a:t>Train Data</a:t>
            </a:r>
            <a:br>
              <a:rPr lang="en-GB" dirty="0">
                <a:solidFill>
                  <a:srgbClr val="116515"/>
                </a:solidFill>
                <a:latin typeface="DK More Or Less" pitchFamily="50" charset="0"/>
              </a:rPr>
            </a:br>
            <a:r>
              <a:rPr lang="en-GB" dirty="0">
                <a:solidFill>
                  <a:srgbClr val="116515"/>
                </a:solidFill>
                <a:latin typeface="DK More Or Less" pitchFamily="50" charset="0"/>
              </a:rPr>
              <a:t>Service Adapter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181CF8-7F50-401B-A2B2-10583F74F403}"/>
              </a:ext>
            </a:extLst>
          </p:cNvPr>
          <p:cNvSpPr txBox="1"/>
          <p:nvPr/>
        </p:nvSpPr>
        <p:spPr>
          <a:xfrm>
            <a:off x="6969184" y="5629072"/>
            <a:ext cx="2086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A94CEC"/>
                </a:solidFill>
                <a:latin typeface="DK More Or Less" pitchFamily="50" charset="0"/>
              </a:rPr>
              <a:t>Booking Reference</a:t>
            </a:r>
            <a:br>
              <a:rPr lang="en-GB" dirty="0">
                <a:solidFill>
                  <a:srgbClr val="A94CEC"/>
                </a:solidFill>
                <a:latin typeface="DK More Or Less" pitchFamily="50" charset="0"/>
              </a:rPr>
            </a:br>
            <a:r>
              <a:rPr lang="en-GB" dirty="0">
                <a:solidFill>
                  <a:srgbClr val="A94CEC"/>
                </a:solidFill>
                <a:latin typeface="DK More Or Less" pitchFamily="50" charset="0"/>
              </a:rPr>
              <a:t>Service Adapter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9D7876-601B-4401-887C-96AC74EB253D}"/>
              </a:ext>
            </a:extLst>
          </p:cNvPr>
          <p:cNvSpPr txBox="1"/>
          <p:nvPr/>
        </p:nvSpPr>
        <p:spPr>
          <a:xfrm>
            <a:off x="6799708" y="3902715"/>
            <a:ext cx="1253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DK More Or Less" pitchFamily="50" charset="0"/>
              </a:rPr>
              <a:t>Web Ticket</a:t>
            </a:r>
            <a:br>
              <a:rPr lang="en-GB" dirty="0">
                <a:latin typeface="DK More Or Less" pitchFamily="50" charset="0"/>
              </a:rPr>
            </a:br>
            <a:r>
              <a:rPr lang="en-GB" dirty="0">
                <a:latin typeface="DK More Or Less" pitchFamily="50" charset="0"/>
              </a:rPr>
              <a:t>Manager</a:t>
            </a:r>
          </a:p>
        </p:txBody>
      </p:sp>
    </p:spTree>
    <p:extLst>
      <p:ext uri="{BB962C8B-B14F-4D97-AF65-F5344CB8AC3E}">
        <p14:creationId xmlns:p14="http://schemas.microsoft.com/office/powerpoint/2010/main" val="22191758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44983" y="262892"/>
            <a:ext cx="7799093" cy="922986"/>
          </a:xfrm>
        </p:spPr>
        <p:txBody>
          <a:bodyPr/>
          <a:lstStyle/>
          <a:p>
            <a:r>
              <a:rPr lang="en-GB" sz="4000" b="1" dirty="0">
                <a:solidFill>
                  <a:srgbClr val="C9BC4A"/>
                </a:solidFill>
                <a:latin typeface="Alte Haas Grotesk" panose="02000503000000020004" pitchFamily="2" charset="0"/>
              </a:rPr>
              <a:t>Hexagonal</a:t>
            </a:r>
            <a:r>
              <a:rPr lang="en-GB" dirty="0"/>
              <a:t> </a:t>
            </a:r>
            <a:r>
              <a:rPr lang="en-GB" sz="4000" b="1" dirty="0">
                <a:solidFill>
                  <a:srgbClr val="C9BC4A"/>
                </a:solidFill>
                <a:latin typeface="Alte Haas Grotesk" panose="02000503000000020004" pitchFamily="2" charset="0"/>
              </a:rPr>
              <a:t>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8BA6EA-B334-48D9-9A96-70B97CE67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000" y="2167200"/>
            <a:ext cx="5852160" cy="43891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C3CC71-2C92-4F3E-8A86-8DEE52773166}"/>
              </a:ext>
            </a:extLst>
          </p:cNvPr>
          <p:cNvSpPr txBox="1"/>
          <p:nvPr/>
        </p:nvSpPr>
        <p:spPr>
          <a:xfrm>
            <a:off x="4870371" y="3498347"/>
            <a:ext cx="1833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DK More Or Less" pitchFamily="50" charset="0"/>
              </a:rPr>
              <a:t>Seat Reservation </a:t>
            </a:r>
            <a:br>
              <a:rPr lang="en-GB" dirty="0">
                <a:latin typeface="DK More Or Less" pitchFamily="50" charset="0"/>
              </a:rPr>
            </a:br>
            <a:r>
              <a:rPr lang="en-GB" dirty="0">
                <a:latin typeface="DK More Or Less" pitchFamily="50" charset="0"/>
              </a:rPr>
              <a:t>Adapter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780876-10A3-4151-B6A0-030A99E9414C}"/>
              </a:ext>
            </a:extLst>
          </p:cNvPr>
          <p:cNvSpPr txBox="1"/>
          <p:nvPr/>
        </p:nvSpPr>
        <p:spPr>
          <a:xfrm>
            <a:off x="8409490" y="4618055"/>
            <a:ext cx="1682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116515"/>
                </a:solidFill>
                <a:latin typeface="DK More Or Less" pitchFamily="50" charset="0"/>
              </a:rPr>
              <a:t>Train Data</a:t>
            </a:r>
            <a:br>
              <a:rPr lang="en-GB" dirty="0">
                <a:solidFill>
                  <a:srgbClr val="116515"/>
                </a:solidFill>
                <a:latin typeface="DK More Or Less" pitchFamily="50" charset="0"/>
              </a:rPr>
            </a:br>
            <a:r>
              <a:rPr lang="en-GB" dirty="0">
                <a:solidFill>
                  <a:srgbClr val="116515"/>
                </a:solidFill>
                <a:latin typeface="DK More Or Less" pitchFamily="50" charset="0"/>
              </a:rPr>
              <a:t>Service Adapter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181CF8-7F50-401B-A2B2-10583F74F403}"/>
              </a:ext>
            </a:extLst>
          </p:cNvPr>
          <p:cNvSpPr txBox="1"/>
          <p:nvPr/>
        </p:nvSpPr>
        <p:spPr>
          <a:xfrm>
            <a:off x="6969184" y="5629072"/>
            <a:ext cx="2086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A94CEC"/>
                </a:solidFill>
                <a:latin typeface="DK More Or Less" pitchFamily="50" charset="0"/>
              </a:rPr>
              <a:t>Booking Reference</a:t>
            </a:r>
            <a:br>
              <a:rPr lang="en-GB" dirty="0">
                <a:solidFill>
                  <a:srgbClr val="A94CEC"/>
                </a:solidFill>
                <a:latin typeface="DK More Or Less" pitchFamily="50" charset="0"/>
              </a:rPr>
            </a:br>
            <a:r>
              <a:rPr lang="en-GB" dirty="0">
                <a:solidFill>
                  <a:srgbClr val="A94CEC"/>
                </a:solidFill>
                <a:latin typeface="DK More Or Less" pitchFamily="50" charset="0"/>
              </a:rPr>
              <a:t>Service Adapter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9D7876-601B-4401-887C-96AC74EB253D}"/>
              </a:ext>
            </a:extLst>
          </p:cNvPr>
          <p:cNvSpPr txBox="1"/>
          <p:nvPr/>
        </p:nvSpPr>
        <p:spPr>
          <a:xfrm>
            <a:off x="6799708" y="3902715"/>
            <a:ext cx="1253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DK More Or Less" pitchFamily="50" charset="0"/>
              </a:rPr>
              <a:t>Web Ticket</a:t>
            </a:r>
            <a:br>
              <a:rPr lang="en-GB" dirty="0">
                <a:latin typeface="DK More Or Less" pitchFamily="50" charset="0"/>
              </a:rPr>
            </a:br>
            <a:r>
              <a:rPr lang="en-GB" dirty="0">
                <a:latin typeface="DK More Or Less" pitchFamily="50" charset="0"/>
              </a:rPr>
              <a:t>Manager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826DF06-7567-47AA-BC0C-4FDE697B2C18}"/>
              </a:ext>
            </a:extLst>
          </p:cNvPr>
          <p:cNvSpPr/>
          <p:nvPr/>
        </p:nvSpPr>
        <p:spPr>
          <a:xfrm>
            <a:off x="6485697" y="2429691"/>
            <a:ext cx="4441383" cy="4336869"/>
          </a:xfrm>
          <a:prstGeom prst="ellipse">
            <a:avLst/>
          </a:prstGeom>
          <a:solidFill>
            <a:schemeClr val="bg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E09CF8-16D3-49BE-9A19-653823DC2E11}"/>
              </a:ext>
            </a:extLst>
          </p:cNvPr>
          <p:cNvSpPr/>
          <p:nvPr/>
        </p:nvSpPr>
        <p:spPr>
          <a:xfrm>
            <a:off x="10154160" y="2018211"/>
            <a:ext cx="936206" cy="47483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7C303C-684C-40A4-8656-08D8EB45294F}"/>
              </a:ext>
            </a:extLst>
          </p:cNvPr>
          <p:cNvSpPr/>
          <p:nvPr/>
        </p:nvSpPr>
        <p:spPr>
          <a:xfrm>
            <a:off x="4095206" y="6556321"/>
            <a:ext cx="7125788" cy="362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403776-9189-413D-8263-FBCE8BF428E9}"/>
              </a:ext>
            </a:extLst>
          </p:cNvPr>
          <p:cNvSpPr txBox="1"/>
          <p:nvPr/>
        </p:nvSpPr>
        <p:spPr>
          <a:xfrm>
            <a:off x="601249" y="2168770"/>
            <a:ext cx="3767550" cy="395181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All you keep in “your hand”</a:t>
            </a:r>
            <a:endParaRPr lang="en-US" sz="3600" b="1" dirty="0">
              <a:solidFill>
                <a:srgbClr val="FBA627"/>
              </a:solidFill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6826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44983" y="262892"/>
            <a:ext cx="7799093" cy="922986"/>
          </a:xfrm>
        </p:spPr>
        <p:txBody>
          <a:bodyPr/>
          <a:lstStyle/>
          <a:p>
            <a:r>
              <a:rPr lang="en-GB" sz="4000" b="1" dirty="0">
                <a:solidFill>
                  <a:srgbClr val="C9BC4A"/>
                </a:solidFill>
                <a:latin typeface="Alte Haas Grotesk" panose="02000503000000020004" pitchFamily="2" charset="0"/>
              </a:rPr>
              <a:t>Hexagonal</a:t>
            </a:r>
            <a:r>
              <a:rPr lang="en-GB" dirty="0"/>
              <a:t> </a:t>
            </a:r>
            <a:r>
              <a:rPr lang="en-GB" sz="4000" b="1" dirty="0">
                <a:solidFill>
                  <a:srgbClr val="C9BC4A"/>
                </a:solidFill>
                <a:latin typeface="Alte Haas Grotesk" panose="02000503000000020004" pitchFamily="2" charset="0"/>
              </a:rPr>
              <a:t>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4EF646-BD68-45DF-A786-16E9F93A5E61}"/>
              </a:ext>
            </a:extLst>
          </p:cNvPr>
          <p:cNvSpPr txBox="1"/>
          <p:nvPr/>
        </p:nvSpPr>
        <p:spPr>
          <a:xfrm>
            <a:off x="655983" y="1031631"/>
            <a:ext cx="10880035" cy="562707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To Put it differently…</a:t>
            </a:r>
          </a:p>
        </p:txBody>
      </p:sp>
    </p:spTree>
    <p:extLst>
      <p:ext uri="{BB962C8B-B14F-4D97-AF65-F5344CB8AC3E}">
        <p14:creationId xmlns:p14="http://schemas.microsoft.com/office/powerpoint/2010/main" val="35665825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44983" y="262892"/>
            <a:ext cx="7799093" cy="922986"/>
          </a:xfrm>
        </p:spPr>
        <p:txBody>
          <a:bodyPr>
            <a:normAutofit/>
          </a:bodyPr>
          <a:lstStyle/>
          <a:p>
            <a:r>
              <a:rPr lang="en-GB" sz="4000" b="1" dirty="0">
                <a:solidFill>
                  <a:srgbClr val="C9BC4A"/>
                </a:solidFill>
                <a:latin typeface="Alte Haas Grotesk" panose="02000503000000020004" pitchFamily="2" charset="0"/>
              </a:rPr>
              <a:t>A 3 steps initialization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BE7069-807A-42B6-8564-4209355A3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115" y="1655612"/>
            <a:ext cx="8472118" cy="52546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91E1F5-B493-4F47-873E-88012B3752B6}"/>
              </a:ext>
            </a:extLst>
          </p:cNvPr>
          <p:cNvSpPr txBox="1"/>
          <p:nvPr/>
        </p:nvSpPr>
        <p:spPr>
          <a:xfrm>
            <a:off x="515815" y="2168770"/>
            <a:ext cx="3446584" cy="395181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1. Instantiate the </a:t>
            </a:r>
            <a:r>
              <a:rPr lang="en-US" sz="3600" b="1" dirty="0">
                <a:solidFill>
                  <a:srgbClr val="FBA627"/>
                </a:solidFill>
                <a:latin typeface="Alte Haas Grotesk" panose="02000503000000020004" pitchFamily="2" charset="0"/>
              </a:rPr>
              <a:t>”I need to go out” Adapters</a:t>
            </a:r>
          </a:p>
        </p:txBody>
      </p:sp>
    </p:spTree>
    <p:extLst>
      <p:ext uri="{BB962C8B-B14F-4D97-AF65-F5344CB8AC3E}">
        <p14:creationId xmlns:p14="http://schemas.microsoft.com/office/powerpoint/2010/main" val="11600269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44983" y="262892"/>
            <a:ext cx="7799093" cy="922986"/>
          </a:xfrm>
        </p:spPr>
        <p:txBody>
          <a:bodyPr>
            <a:normAutofit/>
          </a:bodyPr>
          <a:lstStyle/>
          <a:p>
            <a:r>
              <a:rPr lang="en-GB" sz="4000" b="1" dirty="0">
                <a:solidFill>
                  <a:srgbClr val="C9BC4A"/>
                </a:solidFill>
                <a:latin typeface="Alte Haas Grotesk" panose="02000503000000020004" pitchFamily="2" charset="0"/>
              </a:rPr>
              <a:t>A 3 steps initialization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298BD2-B364-43FC-8CB1-D4D640FF7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902" y="1656000"/>
            <a:ext cx="8488439" cy="525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CC7001-FF08-47B1-8955-0B5C1D355ADD}"/>
              </a:ext>
            </a:extLst>
          </p:cNvPr>
          <p:cNvSpPr txBox="1"/>
          <p:nvPr/>
        </p:nvSpPr>
        <p:spPr>
          <a:xfrm>
            <a:off x="515815" y="2168770"/>
            <a:ext cx="3446584" cy="395181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2. Instantiate the </a:t>
            </a:r>
            <a:r>
              <a:rPr lang="en-US" sz="3600" b="1" dirty="0">
                <a:solidFill>
                  <a:srgbClr val="FBA627"/>
                </a:solidFill>
                <a:latin typeface="Alte Haas Grotesk" panose="02000503000000020004" pitchFamily="2" charset="0"/>
              </a:rPr>
              <a:t>Hexagon</a:t>
            </a:r>
          </a:p>
        </p:txBody>
      </p:sp>
    </p:spTree>
    <p:extLst>
      <p:ext uri="{BB962C8B-B14F-4D97-AF65-F5344CB8AC3E}">
        <p14:creationId xmlns:p14="http://schemas.microsoft.com/office/powerpoint/2010/main" val="19785331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78C1569-E46F-4A94-A54F-3B4B16FD6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400" y="1656000"/>
            <a:ext cx="8465571" cy="525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EC1D04-78B8-4E61-908A-32023EBE041F}"/>
              </a:ext>
            </a:extLst>
          </p:cNvPr>
          <p:cNvSpPr txBox="1"/>
          <p:nvPr/>
        </p:nvSpPr>
        <p:spPr>
          <a:xfrm>
            <a:off x="515815" y="2168770"/>
            <a:ext cx="3446584" cy="395181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3. Instantiate the </a:t>
            </a:r>
            <a:r>
              <a:rPr lang="en-US" sz="3600" b="1" dirty="0">
                <a:solidFill>
                  <a:srgbClr val="FBA627"/>
                </a:solidFill>
                <a:latin typeface="Alte Haas Grotesk" panose="02000503000000020004" pitchFamily="2" charset="0"/>
              </a:rPr>
              <a:t>”I need to Enter” Adapters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EA9539F-C582-46B9-AF72-81CEED4C5604}"/>
              </a:ext>
            </a:extLst>
          </p:cNvPr>
          <p:cNvSpPr txBox="1">
            <a:spLocks/>
          </p:cNvSpPr>
          <p:nvPr/>
        </p:nvSpPr>
        <p:spPr>
          <a:xfrm>
            <a:off x="3944983" y="262892"/>
            <a:ext cx="7799093" cy="922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>
                <a:solidFill>
                  <a:srgbClr val="C9BC4A"/>
                </a:solidFill>
                <a:latin typeface="Alte Haas Grotesk" panose="02000503000000020004" pitchFamily="2" charset="0"/>
              </a:rPr>
              <a:t>A 3 steps initialization</a:t>
            </a:r>
            <a:endParaRPr lang="en-GB" sz="4000" b="1" dirty="0">
              <a:solidFill>
                <a:srgbClr val="C9BC4A"/>
              </a:solidFill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046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5982" y="1031631"/>
            <a:ext cx="10880035" cy="562707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Entity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Alte Haas Grotesk" panose="02000503000000020004" pitchFamily="2" charset="0"/>
              </a:rPr>
              <a:t>-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Alte Haas Grotesk" panose="02000503000000020004" pitchFamily="2" charset="0"/>
              </a:rPr>
              <a:t>Have</a:t>
            </a:r>
            <a:r>
              <a:rPr lang="en-US" sz="4000" dirty="0">
                <a:solidFill>
                  <a:srgbClr val="FBA627"/>
                </a:solidFill>
                <a:latin typeface="Alte Haas Grotesk" panose="02000503000000020004" pitchFamily="2" charset="0"/>
              </a:rPr>
              <a:t> identity </a:t>
            </a:r>
            <a:r>
              <a:rPr lang="en-US" sz="4000" dirty="0">
                <a:solidFill>
                  <a:schemeClr val="bg1"/>
                </a:solidFill>
                <a:latin typeface="Alte Haas Grotesk" panose="02000503000000020004" pitchFamily="2" charset="0"/>
              </a:rPr>
              <a:t>and</a:t>
            </a:r>
            <a:r>
              <a:rPr lang="en-US" sz="4000" dirty="0">
                <a:solidFill>
                  <a:srgbClr val="FBA627"/>
                </a:solidFill>
                <a:latin typeface="Alte Haas Grotesk" panose="02000503000000020004" pitchFamily="2" charset="0"/>
              </a:rPr>
              <a:t> lifecycle</a:t>
            </a:r>
          </a:p>
          <a:p>
            <a:pPr algn="ctr"/>
            <a:r>
              <a:rPr lang="en-US" sz="4000" dirty="0">
                <a:solidFill>
                  <a:srgbClr val="FBA627"/>
                </a:solidFill>
                <a:latin typeface="Alte Haas Grotesk" panose="02000503000000020004" pitchFamily="2" charset="0"/>
              </a:rPr>
              <a:t>Mutable</a:t>
            </a:r>
          </a:p>
          <a:p>
            <a:pPr algn="ctr"/>
            <a:r>
              <a:rPr lang="en-US" sz="4000" dirty="0">
                <a:solidFill>
                  <a:srgbClr val="FBA627"/>
                </a:solidFill>
                <a:latin typeface="Alte Haas Grotesk" panose="02000503000000020004" pitchFamily="2" charset="0"/>
              </a:rPr>
              <a:t>Identifier </a:t>
            </a:r>
            <a:r>
              <a:rPr lang="en-US" sz="4000" dirty="0">
                <a:solidFill>
                  <a:schemeClr val="bg1"/>
                </a:solidFill>
                <a:latin typeface="Alte Haas Grotesk" panose="02000503000000020004" pitchFamily="2" charset="0"/>
              </a:rPr>
              <a:t>equality</a:t>
            </a:r>
          </a:p>
        </p:txBody>
      </p:sp>
    </p:spTree>
    <p:extLst>
      <p:ext uri="{BB962C8B-B14F-4D97-AF65-F5344CB8AC3E}">
        <p14:creationId xmlns:p14="http://schemas.microsoft.com/office/powerpoint/2010/main" val="30872149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62485D-B174-441B-97A2-A734A5764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302" y="1648049"/>
            <a:ext cx="8430590" cy="525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AD8881-337C-451B-873A-8D9978017C2D}"/>
              </a:ext>
            </a:extLst>
          </p:cNvPr>
          <p:cNvSpPr txBox="1"/>
          <p:nvPr/>
        </p:nvSpPr>
        <p:spPr>
          <a:xfrm>
            <a:off x="515815" y="2168770"/>
            <a:ext cx="3446584" cy="395181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All you keep in “your hand”</a:t>
            </a:r>
            <a:endParaRPr lang="en-US" sz="3600" b="1" dirty="0">
              <a:solidFill>
                <a:srgbClr val="FBA627"/>
              </a:solidFill>
              <a:latin typeface="Alte Haas Grotesk" panose="02000503000000020004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4EE52BA-9617-48E0-8B82-8D6CF6F9B0F1}"/>
              </a:ext>
            </a:extLst>
          </p:cNvPr>
          <p:cNvSpPr txBox="1">
            <a:spLocks/>
          </p:cNvSpPr>
          <p:nvPr/>
        </p:nvSpPr>
        <p:spPr>
          <a:xfrm>
            <a:off x="3944983" y="262892"/>
            <a:ext cx="7799093" cy="922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rgbClr val="C9BC4A"/>
                </a:solidFill>
                <a:latin typeface="Alte Haas Grotesk" panose="02000503000000020004" pitchFamily="2" charset="0"/>
              </a:rPr>
              <a:t>A 3 steps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20377013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44983" y="262892"/>
            <a:ext cx="7799093" cy="922986"/>
          </a:xfrm>
        </p:spPr>
        <p:txBody>
          <a:bodyPr>
            <a:normAutofit/>
          </a:bodyPr>
          <a:lstStyle/>
          <a:p>
            <a:r>
              <a:rPr lang="en-GB" sz="4000" b="1" dirty="0">
                <a:solidFill>
                  <a:srgbClr val="C9BC4A"/>
                </a:solidFill>
                <a:latin typeface="Alte Haas Grotesk" panose="02000503000000020004" pitchFamily="2" charset="0"/>
              </a:rPr>
              <a:t>Hexagonal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4EF646-BD68-45DF-A786-16E9F93A5E61}"/>
              </a:ext>
            </a:extLst>
          </p:cNvPr>
          <p:cNvSpPr txBox="1"/>
          <p:nvPr/>
        </p:nvSpPr>
        <p:spPr>
          <a:xfrm>
            <a:off x="655982" y="1031631"/>
            <a:ext cx="10880035" cy="562707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Let’s do it!</a:t>
            </a:r>
          </a:p>
        </p:txBody>
      </p:sp>
    </p:spTree>
    <p:extLst>
      <p:ext uri="{BB962C8B-B14F-4D97-AF65-F5344CB8AC3E}">
        <p14:creationId xmlns:p14="http://schemas.microsoft.com/office/powerpoint/2010/main" val="10409081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9E87-D31C-4DBF-AEE4-2943F8312A2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44983" y="262892"/>
            <a:ext cx="7799093" cy="922986"/>
          </a:xfrm>
        </p:spPr>
        <p:txBody>
          <a:bodyPr>
            <a:normAutofit/>
          </a:bodyPr>
          <a:lstStyle/>
          <a:p>
            <a:r>
              <a:rPr lang="en-GB" sz="4000" b="1" dirty="0">
                <a:solidFill>
                  <a:srgbClr val="C9BC4A"/>
                </a:solidFill>
                <a:latin typeface="Alte Haas Grotesk" panose="02000503000000020004" pitchFamily="2" charset="0"/>
              </a:rPr>
              <a:t>Hexagonal Architecture</a:t>
            </a:r>
          </a:p>
        </p:txBody>
      </p:sp>
    </p:spTree>
    <p:extLst>
      <p:ext uri="{BB962C8B-B14F-4D97-AF65-F5344CB8AC3E}">
        <p14:creationId xmlns:p14="http://schemas.microsoft.com/office/powerpoint/2010/main" val="2716361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5982" y="1031631"/>
            <a:ext cx="10880035" cy="562707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Value type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Alte Haas Grotesk" panose="02000503000000020004" pitchFamily="2" charset="0"/>
              </a:rPr>
              <a:t>-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Alte Haas Grotesk" panose="02000503000000020004" pitchFamily="2" charset="0"/>
              </a:rPr>
              <a:t>No identity</a:t>
            </a:r>
          </a:p>
          <a:p>
            <a:pPr algn="ctr"/>
            <a:r>
              <a:rPr lang="en-US" sz="4000" dirty="0">
                <a:solidFill>
                  <a:srgbClr val="FBA627"/>
                </a:solidFill>
                <a:latin typeface="Alte Haas Grotesk" panose="02000503000000020004" pitchFamily="2" charset="0"/>
              </a:rPr>
              <a:t>Immutable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Alte Haas Grotesk" panose="02000503000000020004" pitchFamily="2" charset="0"/>
              </a:rPr>
              <a:t>Equality by Properties</a:t>
            </a:r>
          </a:p>
        </p:txBody>
      </p:sp>
    </p:spTree>
    <p:extLst>
      <p:ext uri="{BB962C8B-B14F-4D97-AF65-F5344CB8AC3E}">
        <p14:creationId xmlns:p14="http://schemas.microsoft.com/office/powerpoint/2010/main" val="933341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0" y="2730500"/>
            <a:ext cx="6244687" cy="322970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Value type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Alte Haas Grotesk" panose="02000503000000020004" pitchFamily="2" charset="0"/>
              </a:rPr>
              <a:t>-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Alte Haas Grotesk" panose="02000503000000020004" pitchFamily="2" charset="0"/>
              </a:rPr>
              <a:t>No identity</a:t>
            </a:r>
          </a:p>
          <a:p>
            <a:pPr algn="ctr"/>
            <a:r>
              <a:rPr lang="en-US" sz="3200" dirty="0">
                <a:solidFill>
                  <a:srgbClr val="FBA627"/>
                </a:solidFill>
                <a:latin typeface="Alte Haas Grotesk" panose="02000503000000020004" pitchFamily="2" charset="0"/>
              </a:rPr>
              <a:t>Immutable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Alte Haas Grotesk" panose="02000503000000020004" pitchFamily="2" charset="0"/>
              </a:rPr>
              <a:t>Equality by Properties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98A498-9854-4206-B701-EC5BEC4691D5}"/>
              </a:ext>
            </a:extLst>
          </p:cNvPr>
          <p:cNvSpPr txBox="1"/>
          <p:nvPr/>
        </p:nvSpPr>
        <p:spPr>
          <a:xfrm>
            <a:off x="182880" y="2705100"/>
            <a:ext cx="5598160" cy="322970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Entity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Alte Haas Grotesk" panose="02000503000000020004" pitchFamily="2" charset="0"/>
              </a:rPr>
              <a:t>-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Alte Haas Grotesk" panose="02000503000000020004" pitchFamily="2" charset="0"/>
              </a:rPr>
              <a:t>Have</a:t>
            </a:r>
            <a:r>
              <a:rPr lang="en-US" sz="3200" dirty="0">
                <a:solidFill>
                  <a:srgbClr val="FBA627"/>
                </a:solidFill>
                <a:latin typeface="Alte Haas Grotesk" panose="02000503000000020004" pitchFamily="2" charset="0"/>
              </a:rPr>
              <a:t> identity </a:t>
            </a:r>
            <a:r>
              <a:rPr lang="en-US" sz="3200" dirty="0">
                <a:solidFill>
                  <a:schemeClr val="bg1"/>
                </a:solidFill>
                <a:latin typeface="Alte Haas Grotesk" panose="02000503000000020004" pitchFamily="2" charset="0"/>
              </a:rPr>
              <a:t>and</a:t>
            </a:r>
            <a:r>
              <a:rPr lang="en-US" sz="3200" dirty="0">
                <a:solidFill>
                  <a:srgbClr val="FBA627"/>
                </a:solidFill>
                <a:latin typeface="Alte Haas Grotesk" panose="02000503000000020004" pitchFamily="2" charset="0"/>
              </a:rPr>
              <a:t> lifecycle</a:t>
            </a:r>
          </a:p>
          <a:p>
            <a:pPr algn="ctr"/>
            <a:r>
              <a:rPr lang="en-US" sz="3200" dirty="0">
                <a:solidFill>
                  <a:srgbClr val="FBA627"/>
                </a:solidFill>
                <a:latin typeface="Alte Haas Grotesk" panose="02000503000000020004" pitchFamily="2" charset="0"/>
              </a:rPr>
              <a:t>Mutable</a:t>
            </a:r>
          </a:p>
          <a:p>
            <a:pPr algn="ctr"/>
            <a:r>
              <a:rPr lang="en-US" sz="3200" dirty="0">
                <a:solidFill>
                  <a:srgbClr val="FBA627"/>
                </a:solidFill>
                <a:latin typeface="Alte Haas Grotesk" panose="02000503000000020004" pitchFamily="2" charset="0"/>
              </a:rPr>
              <a:t>Identifier </a:t>
            </a:r>
            <a:r>
              <a:rPr lang="en-US" sz="3200" dirty="0">
                <a:solidFill>
                  <a:schemeClr val="bg1"/>
                </a:solidFill>
                <a:latin typeface="Alte Haas Grotesk" panose="02000503000000020004" pitchFamily="2" charset="0"/>
              </a:rPr>
              <a:t>equality</a:t>
            </a:r>
          </a:p>
        </p:txBody>
      </p:sp>
    </p:spTree>
    <p:extLst>
      <p:ext uri="{BB962C8B-B14F-4D97-AF65-F5344CB8AC3E}">
        <p14:creationId xmlns:p14="http://schemas.microsoft.com/office/powerpoint/2010/main" val="2884286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0" y="3881120"/>
            <a:ext cx="6244687" cy="207908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Value type</a:t>
            </a:r>
            <a:endParaRPr lang="en-US" sz="4000" dirty="0">
              <a:solidFill>
                <a:schemeClr val="bg1"/>
              </a:solidFill>
              <a:latin typeface="Alte Haas Grotesk" panose="02000503000000020004" pitchFamily="2" charset="0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Alte Haas Grotesk" panose="02000503000000020004" pitchFamily="2" charset="0"/>
              </a:rPr>
              <a:t>Powered by “</a:t>
            </a:r>
            <a:r>
              <a:rPr lang="en-US" sz="3200" dirty="0">
                <a:solidFill>
                  <a:srgbClr val="FFCA24"/>
                </a:solidFill>
                <a:latin typeface="Alte Haas Grotesk" panose="02000503000000020004" pitchFamily="2" charset="0"/>
              </a:rPr>
              <a:t>Value</a:t>
            </a:r>
            <a:r>
              <a:rPr lang="en-US" sz="3200" dirty="0">
                <a:solidFill>
                  <a:schemeClr val="bg1"/>
                </a:solidFill>
                <a:latin typeface="Alte Haas Grotesk" panose="02000503000000020004" pitchFamily="2" charset="0"/>
              </a:rPr>
              <a:t>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2B2199-890D-4E96-8431-C21FB3FD3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30" y="2946400"/>
            <a:ext cx="6155216" cy="3348400"/>
          </a:xfrm>
          <a:prstGeom prst="rect">
            <a:avLst/>
          </a:prstGeom>
          <a:ln w="31750">
            <a:solidFill>
              <a:srgbClr val="FFCA24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0C8F76D-F15A-4CA3-AA35-97553340A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066" y="1906716"/>
            <a:ext cx="2531100" cy="1647567"/>
          </a:xfrm>
          <a:prstGeom prst="rect">
            <a:avLst/>
          </a:prstGeom>
          <a:ln w="31750">
            <a:solidFill>
              <a:srgbClr val="FFCA24"/>
            </a:solidFill>
          </a:ln>
        </p:spPr>
      </p:pic>
    </p:spTree>
    <p:extLst>
      <p:ext uri="{BB962C8B-B14F-4D97-AF65-F5344CB8AC3E}">
        <p14:creationId xmlns:p14="http://schemas.microsoft.com/office/powerpoint/2010/main" val="1711982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3308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5982" y="1031631"/>
            <a:ext cx="10880035" cy="562707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Alte Haas Grotesk" panose="02000503000000020004" pitchFamily="2" charset="0"/>
              </a:rPr>
              <a:t>Closure of operation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Alte Haas Grotesk" panose="02000503000000020004" pitchFamily="2" charset="0"/>
              </a:rPr>
              <a:t>-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Alte Haas Grotesk" panose="02000503000000020004" pitchFamily="2" charset="0"/>
              </a:rPr>
              <a:t>an operation </a:t>
            </a:r>
            <a:r>
              <a:rPr lang="en-US" sz="3200" dirty="0">
                <a:solidFill>
                  <a:srgbClr val="FBA627"/>
                </a:solidFill>
                <a:latin typeface="Alte Haas Grotesk" panose="02000503000000020004" pitchFamily="2" charset="0"/>
              </a:rPr>
              <a:t>whose return type is the same</a:t>
            </a:r>
            <a:r>
              <a:rPr lang="en-US" sz="3200" dirty="0">
                <a:solidFill>
                  <a:schemeClr val="bg1"/>
                </a:solidFill>
                <a:latin typeface="Alte Haas Grotesk" panose="02000503000000020004" pitchFamily="2" charset="0"/>
              </a:rPr>
              <a:t> </a:t>
            </a:r>
            <a:r>
              <a:rPr lang="en-US" sz="3200" dirty="0">
                <a:solidFill>
                  <a:srgbClr val="FAA626"/>
                </a:solidFill>
                <a:latin typeface="Alte Haas Grotesk" panose="02000503000000020004" pitchFamily="2" charset="0"/>
              </a:rPr>
              <a:t>as </a:t>
            </a:r>
          </a:p>
          <a:p>
            <a:pPr algn="ctr"/>
            <a:r>
              <a:rPr lang="en-US" sz="3200" dirty="0">
                <a:solidFill>
                  <a:srgbClr val="FAA626"/>
                </a:solidFill>
                <a:latin typeface="Alte Haas Grotesk" panose="02000503000000020004" pitchFamily="2" charset="0"/>
              </a:rPr>
              <a:t>the type of its Implementer</a:t>
            </a:r>
            <a:br>
              <a:rPr lang="en-US" sz="3200" dirty="0">
                <a:solidFill>
                  <a:schemeClr val="bg1"/>
                </a:solidFill>
                <a:latin typeface="Alte Haas Grotesk" panose="02000503000000020004" pitchFamily="2" charset="0"/>
              </a:rPr>
            </a:br>
            <a:br>
              <a:rPr lang="en-US" dirty="0">
                <a:solidFill>
                  <a:schemeClr val="accent6"/>
                </a:solidFill>
                <a:latin typeface="Alte Haas Grotesk" panose="02000503000000020004" pitchFamily="2" charset="0"/>
                <a:ea typeface="Fira Code" charset="0"/>
                <a:cs typeface="Fira Code" charset="0"/>
              </a:rPr>
            </a:br>
            <a:r>
              <a:rPr lang="en-US" dirty="0">
                <a:solidFill>
                  <a:schemeClr val="accent6"/>
                </a:solidFill>
                <a:latin typeface="Alte Haas Grotesk" panose="02000503000000020004" pitchFamily="2" charset="0"/>
                <a:ea typeface="Fira Code" charset="0"/>
                <a:cs typeface="Fira Code" charset="0"/>
              </a:rPr>
              <a:t>E.g.:  Row </a:t>
            </a:r>
            <a:r>
              <a:rPr lang="en-US" dirty="0" err="1">
                <a:solidFill>
                  <a:schemeClr val="bg1"/>
                </a:solidFill>
                <a:latin typeface="Alte Haas Grotesk" panose="02000503000000020004" pitchFamily="2" charset="0"/>
                <a:ea typeface="Fira Code" charset="0"/>
                <a:cs typeface="Fira Code" charset="0"/>
              </a:rPr>
              <a:t>otherRow</a:t>
            </a:r>
            <a:r>
              <a:rPr lang="en-US" dirty="0">
                <a:solidFill>
                  <a:schemeClr val="bg1"/>
                </a:solidFill>
                <a:latin typeface="Alte Haas Grotesk" panose="02000503000000020004" pitchFamily="2" charset="0"/>
                <a:ea typeface="Fira Code" charset="0"/>
                <a:cs typeface="Fira Code" charset="0"/>
              </a:rPr>
              <a:t> = </a:t>
            </a:r>
            <a:r>
              <a:rPr lang="en-US" dirty="0" err="1">
                <a:solidFill>
                  <a:schemeClr val="accent6"/>
                </a:solidFill>
                <a:latin typeface="Alte Haas Grotesk" panose="02000503000000020004" pitchFamily="2" charset="0"/>
                <a:ea typeface="Fira Code" charset="0"/>
                <a:cs typeface="Fira Code" charset="0"/>
              </a:rPr>
              <a:t>row</a:t>
            </a:r>
            <a:r>
              <a:rPr lang="en-US" dirty="0" err="1">
                <a:solidFill>
                  <a:schemeClr val="bg1"/>
                </a:solidFill>
                <a:latin typeface="Alte Haas Grotesk" panose="02000503000000020004" pitchFamily="2" charset="0"/>
                <a:ea typeface="Fira Code" charset="0"/>
                <a:cs typeface="Fira Code" charset="0"/>
              </a:rPr>
              <a:t>.AddSeat</a:t>
            </a:r>
            <a:r>
              <a:rPr lang="en-US" dirty="0">
                <a:solidFill>
                  <a:schemeClr val="bg1"/>
                </a:solidFill>
                <a:latin typeface="Alte Haas Grotesk" panose="02000503000000020004" pitchFamily="2" charset="0"/>
                <a:ea typeface="Fira Code" charset="0"/>
                <a:cs typeface="Fira Code" charset="0"/>
              </a:rPr>
              <a:t>(seat);</a:t>
            </a:r>
          </a:p>
        </p:txBody>
      </p:sp>
    </p:spTree>
    <p:extLst>
      <p:ext uri="{BB962C8B-B14F-4D97-AF65-F5344CB8AC3E}">
        <p14:creationId xmlns:p14="http://schemas.microsoft.com/office/powerpoint/2010/main" val="506535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5973</TotalTime>
  <Words>374</Words>
  <Application>Microsoft Office PowerPoint</Application>
  <PresentationFormat>Widescreen</PresentationFormat>
  <Paragraphs>132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Alte Haas Grotesk</vt:lpstr>
      <vt:lpstr>Amsterdam Graffiti</vt:lpstr>
      <vt:lpstr>Arial</vt:lpstr>
      <vt:lpstr>Calibri</vt:lpstr>
      <vt:lpstr>Calibri Light</vt:lpstr>
      <vt:lpstr>DK More Or Less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Hexagonal Architecture FTW!</vt:lpstr>
      <vt:lpstr>PowerPoint Presentation</vt:lpstr>
      <vt:lpstr>Hexagonal architecture</vt:lpstr>
      <vt:lpstr>Many Benefits</vt:lpstr>
      <vt:lpstr>Many Benefits</vt:lpstr>
      <vt:lpstr>Hexagonal Architecture</vt:lpstr>
      <vt:lpstr>Hexagonal Architecture</vt:lpstr>
      <vt:lpstr>Hexagonal Architecture</vt:lpstr>
      <vt:lpstr>Hexagonal Architecture</vt:lpstr>
      <vt:lpstr>Hexagonal Architecture</vt:lpstr>
      <vt:lpstr>Hexagonal Architecture</vt:lpstr>
      <vt:lpstr>Hexagonal Architecture</vt:lpstr>
      <vt:lpstr>Hexagonal Architecture</vt:lpstr>
      <vt:lpstr>Hexagonal Architecture</vt:lpstr>
      <vt:lpstr>Hexagonal Architecture</vt:lpstr>
      <vt:lpstr>Hexagonal Architecture</vt:lpstr>
      <vt:lpstr>Hexagonal Architecture</vt:lpstr>
      <vt:lpstr>Hexagonal Architecture</vt:lpstr>
      <vt:lpstr>Hexagonal Architecture</vt:lpstr>
      <vt:lpstr>Hexagonal Architecture</vt:lpstr>
      <vt:lpstr>A 3 steps initialization</vt:lpstr>
      <vt:lpstr>A 3 steps initialization</vt:lpstr>
      <vt:lpstr>PowerPoint Presentation</vt:lpstr>
      <vt:lpstr>PowerPoint Presentation</vt:lpstr>
      <vt:lpstr>Hexagonal Architecture</vt:lpstr>
      <vt:lpstr>Hexagonal Architecture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Bruno Boucard</dc:creator>
  <cp:lastModifiedBy>tpierrain</cp:lastModifiedBy>
  <cp:revision>682</cp:revision>
  <dcterms:created xsi:type="dcterms:W3CDTF">2017-05-24T13:35:19Z</dcterms:created>
  <dcterms:modified xsi:type="dcterms:W3CDTF">2019-09-18T04:47:36Z</dcterms:modified>
</cp:coreProperties>
</file>